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325" r:id="rId3"/>
    <p:sldId id="324" r:id="rId4"/>
    <p:sldId id="334" r:id="rId5"/>
    <p:sldId id="326" r:id="rId6"/>
    <p:sldId id="258" r:id="rId7"/>
    <p:sldId id="327" r:id="rId8"/>
    <p:sldId id="316" r:id="rId9"/>
    <p:sldId id="323" r:id="rId10"/>
    <p:sldId id="328" r:id="rId11"/>
    <p:sldId id="271" r:id="rId12"/>
    <p:sldId id="310" r:id="rId13"/>
    <p:sldId id="312" r:id="rId14"/>
    <p:sldId id="336" r:id="rId15"/>
    <p:sldId id="331" r:id="rId16"/>
    <p:sldId id="309" r:id="rId17"/>
    <p:sldId id="314" r:id="rId18"/>
    <p:sldId id="329" r:id="rId19"/>
    <p:sldId id="333" r:id="rId20"/>
    <p:sldId id="337" r:id="rId21"/>
    <p:sldId id="281" r:id="rId22"/>
    <p:sldId id="278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2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76E1C-17A4-4100-AEE6-87448FD2AF56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92951-133F-4866-9666-FE38D59E56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35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285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965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3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48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997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48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547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113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9" name="Google Shape;53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0" name="Google Shape;53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650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Google Shape;52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6" name="Google Shape;529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834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66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14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3" name="Google Shape;51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4" name="Google Shape;519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74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726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587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40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921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9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DD564-59A4-FACB-A94D-112C55E21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78F169-12B9-EFB7-8A6F-6D1B2259B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CDC425A-4993-0909-9331-59563AAE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30A60E-2932-CFD8-193E-57CDAB32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040F6E-E2B4-3F86-6324-3991A8E1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47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3A9BF-0107-7213-7347-00EB5F28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B07D14-1DF6-18E3-38A2-E3DEC0A18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01D302-AC37-108F-4294-BD2B603E6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4A52C7-9655-E42D-541D-3E1F700CB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68DCD5-1C41-97CC-73E5-F12E089C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59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2D2AF7-CD02-52A7-BE3A-2FDF0E427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9B67C2D-6110-B4AA-6917-2DE60220C7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1630BA-CCAC-6B13-9E3D-89363E04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236DBF-3159-A24B-F522-CAE37F1B7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3E8AEE-6DC1-AD70-FE2A-C7847794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919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Big 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6568"/>
          <a:stretch/>
        </p:blipFill>
        <p:spPr>
          <a:xfrm>
            <a:off x="460034" y="467085"/>
            <a:ext cx="11271932" cy="5923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0200" y="4032667"/>
            <a:ext cx="10206000" cy="19656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635067" y="2592700"/>
            <a:ext cx="11096800" cy="2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38733" y="5027433"/>
            <a:ext cx="99916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6106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slide">
  <p:cSld name="Title and sub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90233" y="550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490233" y="1212900"/>
            <a:ext cx="100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2600"/>
              <a:buNone/>
              <a:defRPr sz="2667">
                <a:solidFill>
                  <a:srgbClr val="A0A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165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 slide">
  <p:cSld name="Title &amp; 3 column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0605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title" idx="2"/>
          </p:nvPr>
        </p:nvSpPr>
        <p:spPr>
          <a:xfrm>
            <a:off x="10604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 idx="3"/>
          </p:nvPr>
        </p:nvSpPr>
        <p:spPr>
          <a:xfrm>
            <a:off x="4724948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4"/>
          </p:nvPr>
        </p:nvSpPr>
        <p:spPr>
          <a:xfrm>
            <a:off x="4724851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 idx="5"/>
          </p:nvPr>
        </p:nvSpPr>
        <p:spPr>
          <a:xfrm>
            <a:off x="8389397" y="2847867"/>
            <a:ext cx="3144400" cy="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7C6"/>
              </a:buClr>
              <a:buSzPts val="1800"/>
              <a:buNone/>
              <a:defRPr sz="2400" b="1">
                <a:solidFill>
                  <a:srgbClr val="A5B7C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 idx="6"/>
          </p:nvPr>
        </p:nvSpPr>
        <p:spPr>
          <a:xfrm>
            <a:off x="8389300" y="3509867"/>
            <a:ext cx="3144400" cy="3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None/>
              <a:defRPr sz="2133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  <p:cxnSp>
        <p:nvCxnSpPr>
          <p:cNvPr id="43" name="Google Shape;43;p8"/>
          <p:cNvCxnSpPr/>
          <p:nvPr/>
        </p:nvCxnSpPr>
        <p:spPr>
          <a:xfrm>
            <a:off x="4484039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44;p8"/>
          <p:cNvCxnSpPr/>
          <p:nvPr/>
        </p:nvCxnSpPr>
        <p:spPr>
          <a:xfrm>
            <a:off x="8110064" y="3257792"/>
            <a:ext cx="0" cy="1854800"/>
          </a:xfrm>
          <a:prstGeom prst="straightConnector1">
            <a:avLst/>
          </a:prstGeom>
          <a:noFill/>
          <a:ln w="19050" cap="flat" cmpd="sng">
            <a:solidFill>
              <a:srgbClr val="A5B7C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8"/>
          <p:cNvSpPr txBox="1">
            <a:spLocks noGrp="1"/>
          </p:cNvSpPr>
          <p:nvPr>
            <p:ph type="title" idx="7"/>
          </p:nvPr>
        </p:nvSpPr>
        <p:spPr>
          <a:xfrm>
            <a:off x="1603900" y="622167"/>
            <a:ext cx="8984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3000"/>
              <a:buFont typeface="Roboto"/>
              <a:buNone/>
              <a:defRPr sz="40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800"/>
              <a:buFont typeface="Roboto"/>
              <a:buNone/>
              <a:defRPr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7770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1060400" y="517533"/>
            <a:ext cx="1007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3733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525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- Right">
  <p:cSld name="Title and text - Righ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74633" y="3216300"/>
            <a:ext cx="5664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6667" b="1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9344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2"/>
          </p:nvPr>
        </p:nvSpPr>
        <p:spPr>
          <a:xfrm>
            <a:off x="618633" y="3768867"/>
            <a:ext cx="53760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0A0A0"/>
              </a:buClr>
              <a:buSzPts val="1600"/>
              <a:buFont typeface="Roboto"/>
              <a:buNone/>
              <a:defRPr sz="2133">
                <a:solidFill>
                  <a:srgbClr val="A0A0A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7373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2">
  <p:cSld name="Empty slide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5660867" y="2090833"/>
            <a:ext cx="5976800" cy="2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3441"/>
              </a:buClr>
              <a:buSzPts val="2400"/>
              <a:buNone/>
              <a:defRPr sz="3200">
                <a:solidFill>
                  <a:srgbClr val="19344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6506067" y="4926033"/>
            <a:ext cx="4286400" cy="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3E606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2236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 3">
  <p:cSld name="Empty slide 3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337767" y="2881767"/>
            <a:ext cx="4127200" cy="3810400"/>
          </a:xfrm>
          <a:prstGeom prst="rect">
            <a:avLst/>
          </a:prstGeom>
          <a:solidFill>
            <a:srgbClr val="FFFFFF">
              <a:alpha val="874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829167" y="3577167"/>
            <a:ext cx="3144400" cy="1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606F"/>
              </a:buClr>
              <a:buSzPts val="1400"/>
              <a:buNone/>
              <a:defRPr sz="1867" b="1">
                <a:solidFill>
                  <a:srgbClr val="3E60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/>
          </p:nvPr>
        </p:nvSpPr>
        <p:spPr>
          <a:xfrm>
            <a:off x="719400" y="5026433"/>
            <a:ext cx="3364000" cy="15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None/>
              <a:defRPr sz="16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E606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71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3B6720-8E6A-6AF5-EE5F-C9C26C1B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B8FB76-B9F5-B940-9CF9-DEBDFDE7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C582CE-EAC5-6AB6-5EE7-F47A3668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809AFB-651F-F996-6AB2-5E579DEA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027EA6-BD9B-AAA1-1E88-35E42A41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5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32D49-30A4-3A56-BCB4-63B8E2D4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F98663-5306-C0A7-F0AC-70A72FAA3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3DE64D-6AA9-563F-4A02-630EC0D91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879021-BD6C-3D28-D25C-54A0394C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272D8D-1977-AD99-18E9-E9BFB7F2D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01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9B0EE-2C13-3533-34C0-2A7A0C087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AF0BFD-921B-6453-B22D-99BC873E4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858B1F-469C-929F-A7A0-D3A50593E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D31F9D-8DDF-EBFB-E53E-72FEEEC0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62562E-15BB-5DAA-5D67-31A01750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2AD42C-C66D-B826-ABF6-6CA409C64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67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5F620-EC78-8232-5F4C-ED68E12FC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1466FE-A768-F4E0-9336-304108472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AD52A0-1BBD-C593-505A-3C5D4E976A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DAF947-48CA-D471-74CE-8276FA70B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D83B719-E988-7D12-1A54-ED34095EF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107CB31-3F6B-5046-1A30-A23821FCB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76FD712-9DE9-6F99-68CC-5F738F66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C23D566-F708-2632-14F6-DBF111DD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055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9C65C-CAA7-4BA3-EE83-CF7E950C1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DEAAD17-0B90-704A-6D7A-1E0B1977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0FF45B-2BEE-9D2B-8ADD-C4490A3D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61309BA-390D-8BAD-0408-D915EF1C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13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619174-8869-17BC-2A8B-BCAB3961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DF5DC8C-20C6-97FE-43E4-79ECF40D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60713A-BE1D-6F34-4FAF-08484852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742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E8198-EAA1-3C9D-7726-9CC962BCD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0028FD-FA6A-43F1-4492-0A8E89283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57C5F7-62CC-2531-EE0C-9ADCCB8C7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C6B849-4F81-E120-DDA4-CA23F42F4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39E598-7F43-14AB-F433-84E067703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1E80C5-AC8B-C3DB-6BA2-100043ED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4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92EFF-4400-5D07-0A1C-F0A2E4DC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D0D1C66-7D49-311B-3BF2-A40F92859B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0768D5E-30B3-7450-8796-90D680BB8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C18867-D6EB-066E-D68C-43CFF7DA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88B10D-D275-FBFE-F64B-00728C83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BE8747-EA17-B17A-6630-840973E5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28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F579F5-A723-13A1-BC8D-B86CD726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8CEEE37-36C2-38CA-2869-FE5FED314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58FA9D-9B23-9944-C094-6369E90ED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F4FF1-8578-441E-8DDB-88C8461BBD8A}" type="datetimeFigureOut">
              <a:rPr lang="pt-BR" smtClean="0"/>
              <a:t>11/04/2023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2B1BE2-2B99-8FCE-35A6-8FB027145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17ACF0-6619-8641-D3D9-589D7FF5B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6BB8E-1D46-4DEE-AFA2-EE19BE8173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209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70" r:id="rId17"/>
    <p:sldLayoutId id="214748367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>
            <a:spLocks noGrp="1"/>
          </p:cNvSpPr>
          <p:nvPr>
            <p:ph type="body" idx="4294967295"/>
          </p:nvPr>
        </p:nvSpPr>
        <p:spPr>
          <a:xfrm>
            <a:off x="9198456" y="734121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14000"/>
              </a:lnSpc>
              <a:spcBef>
                <a:spcPts val="0"/>
              </a:spcBef>
              <a:buSzPts val="1400"/>
              <a:buNone/>
            </a:pPr>
            <a:r>
              <a:rPr lang="pt-BR" sz="1600" b="1" dirty="0">
                <a:solidFill>
                  <a:srgbClr val="A5B7C6"/>
                </a:solidFill>
              </a:rPr>
              <a:t>Four         Show</a:t>
            </a:r>
            <a:endParaRPr sz="1600" b="1" dirty="0">
              <a:solidFill>
                <a:srgbClr val="A5B7C6"/>
              </a:solidFill>
            </a:endParaRPr>
          </a:p>
          <a:p>
            <a:pPr marL="0" indent="0" algn="ctr">
              <a:lnSpc>
                <a:spcPct val="114000"/>
              </a:lnSpc>
              <a:spcBef>
                <a:spcPts val="0"/>
              </a:spcBef>
              <a:buSzPts val="1400"/>
              <a:buNone/>
            </a:pPr>
            <a:endParaRPr sz="1333" b="1" dirty="0">
              <a:solidFill>
                <a:srgbClr val="A5B7C6"/>
              </a:solidFill>
            </a:endParaRPr>
          </a:p>
          <a:p>
            <a:pPr marL="0" indent="0" algn="ctr">
              <a:lnSpc>
                <a:spcPct val="114000"/>
              </a:lnSpc>
              <a:spcBef>
                <a:spcPts val="0"/>
              </a:spcBef>
              <a:buSzPts val="1400"/>
              <a:buNone/>
            </a:pPr>
            <a:endParaRPr sz="1333" b="1" dirty="0">
              <a:solidFill>
                <a:srgbClr val="A5B7C6"/>
              </a:solidFill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-1505112" y="2399733"/>
            <a:ext cx="11096800" cy="255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pt-BR" sz="4267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Integrador </a:t>
            </a:r>
            <a:endParaRPr lang="pt-BR" sz="2667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Google Shape;162;p32"/>
          <p:cNvSpPr txBox="1">
            <a:spLocks noGrp="1"/>
          </p:cNvSpPr>
          <p:nvPr>
            <p:ph type="subTitle" idx="1"/>
          </p:nvPr>
        </p:nvSpPr>
        <p:spPr>
          <a:xfrm>
            <a:off x="604905" y="4729211"/>
            <a:ext cx="9314951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Recomendação de Artista para Estabelecimentos</a:t>
            </a:r>
          </a:p>
        </p:txBody>
      </p:sp>
      <p:sp>
        <p:nvSpPr>
          <p:cNvPr id="6" name="Google Shape;12529;p76"/>
          <p:cNvSpPr/>
          <p:nvPr/>
        </p:nvSpPr>
        <p:spPr>
          <a:xfrm>
            <a:off x="10519955" y="822731"/>
            <a:ext cx="307163" cy="379052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490233" y="318815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b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INSIGHT </a:t>
            </a:r>
            <a:br>
              <a:rPr lang="pt-BR" sz="2133" dirty="0">
                <a:solidFill>
                  <a:srgbClr val="FF0000"/>
                </a:solidFill>
                <a:latin typeface="+mj-lt"/>
              </a:rPr>
            </a:br>
            <a:endParaRPr sz="2133" dirty="0">
              <a:solidFill>
                <a:srgbClr val="FF0000"/>
              </a:solidFill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 idx="2"/>
          </p:nvPr>
        </p:nvSpPr>
        <p:spPr>
          <a:xfrm>
            <a:off x="957475" y="1289047"/>
            <a:ext cx="10071200" cy="5499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pt-BR" sz="1600" dirty="0">
                <a:solidFill>
                  <a:schemeClr val="accent5">
                    <a:lumMod val="75000"/>
                  </a:schemeClr>
                </a:solidFill>
              </a:rPr>
              <a:t>Análise dos estilos musicais mais tocados</a:t>
            </a:r>
            <a:br>
              <a:rPr lang="pt-BR" sz="1600" dirty="0">
                <a:solidFill>
                  <a:schemeClr val="tx1"/>
                </a:solidFill>
                <a:latin typeface="+mn-lt"/>
              </a:rPr>
            </a:br>
            <a:r>
              <a:rPr lang="pt-BR" sz="1600" dirty="0">
                <a:solidFill>
                  <a:schemeClr val="tx1"/>
                </a:solidFill>
                <a:latin typeface="+mn-lt"/>
              </a:rPr>
              <a:t>   </a:t>
            </a:r>
            <a:br>
              <a:rPr lang="pt-BR" sz="1600" dirty="0">
                <a:solidFill>
                  <a:schemeClr val="tx1"/>
                </a:solidFill>
                <a:latin typeface="+mn-lt"/>
              </a:rPr>
            </a:br>
            <a:br>
              <a:rPr lang="pt-BR" dirty="0"/>
            </a:br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   </a:t>
            </a:r>
            <a:br>
              <a:rPr lang="pt-BR" b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pt-BR" b="1" dirty="0">
                <a:solidFill>
                  <a:schemeClr val="accent5">
                    <a:lumMod val="50000"/>
                  </a:schemeClr>
                </a:solidFill>
              </a:rPr>
              <a:t>     </a:t>
            </a:r>
          </a:p>
        </p:txBody>
      </p:sp>
      <p:sp>
        <p:nvSpPr>
          <p:cNvPr id="6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Imagem 7" descr="Gráfico, Gráfico de barras&#10;&#10;Descrição gerada automaticamente">
            <a:extLst>
              <a:ext uri="{FF2B5EF4-FFF2-40B4-BE49-F238E27FC236}">
                <a16:creationId xmlns:a16="http://schemas.microsoft.com/office/drawing/2014/main" id="{529CB88D-DE8B-4A57-EF8A-2E29D0161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76" y="1839037"/>
            <a:ext cx="5562725" cy="4681751"/>
          </a:xfrm>
          <a:prstGeom prst="rect">
            <a:avLst/>
          </a:prstGeom>
        </p:spPr>
      </p:pic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F2E034C3-C2DB-47F8-2964-9B70562F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041" y="1839037"/>
            <a:ext cx="5402284" cy="48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52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858" y="278457"/>
            <a:ext cx="9099549" cy="8567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Arial "/>
              </a:rPr>
              <a:t>INSIGHT</a:t>
            </a:r>
            <a:br>
              <a:rPr lang="pt-BR" sz="2133" dirty="0">
                <a:solidFill>
                  <a:schemeClr val="accent5">
                    <a:lumMod val="75000"/>
                  </a:schemeClr>
                </a:solidFill>
                <a:latin typeface="Arial "/>
              </a:rPr>
            </a:b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Arial "/>
              </a:rPr>
              <a:t> 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FD1532-9E60-91CB-3038-62C90CC0A462}"/>
              </a:ext>
            </a:extLst>
          </p:cNvPr>
          <p:cNvSpPr txBox="1"/>
          <p:nvPr/>
        </p:nvSpPr>
        <p:spPr>
          <a:xfrm>
            <a:off x="870858" y="1420187"/>
            <a:ext cx="9782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* As classificações foram realizadas por estilos musicais de acordo com as avaliações dos artistas e a quantidades de shows que os mesmos realizaram.</a:t>
            </a:r>
          </a:p>
          <a:p>
            <a:pPr algn="just"/>
            <a:r>
              <a:rPr lang="pt-BR" sz="1600" b="1" dirty="0">
                <a:solidFill>
                  <a:schemeClr val="accent5">
                    <a:lumMod val="50000"/>
                  </a:schemeClr>
                </a:solidFill>
              </a:rPr>
              <a:t>  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E246151-AD3E-1908-7B8E-02FF5AB528E7}"/>
              </a:ext>
            </a:extLst>
          </p:cNvPr>
          <p:cNvSpPr txBox="1"/>
          <p:nvPr/>
        </p:nvSpPr>
        <p:spPr>
          <a:xfrm>
            <a:off x="1372715" y="2753398"/>
            <a:ext cx="2738868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r"/>
            <a:r>
              <a:rPr lang="pt-BR" sz="2400" b="1" dirty="0"/>
              <a:t>Recomendações MPB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4BB03A9-A565-A872-17AA-EA678B354882}"/>
              </a:ext>
            </a:extLst>
          </p:cNvPr>
          <p:cNvSpPr txBox="1"/>
          <p:nvPr/>
        </p:nvSpPr>
        <p:spPr>
          <a:xfrm>
            <a:off x="7165867" y="2753397"/>
            <a:ext cx="40749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/>
              <a:t>Recomendações Ritmos Variados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7B7AE7-F3E1-3AD1-F587-EBB59CEA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867" y="3353314"/>
            <a:ext cx="5489796" cy="33471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8F1F88F-5941-8C07-E9F1-B37B96DA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38" y="3213409"/>
            <a:ext cx="5680201" cy="348705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E22213C-247D-E126-2732-86C4CC465416}"/>
              </a:ext>
            </a:extLst>
          </p:cNvPr>
          <p:cNvSpPr txBox="1"/>
          <p:nvPr/>
        </p:nvSpPr>
        <p:spPr>
          <a:xfrm>
            <a:off x="2811195" y="855349"/>
            <a:ext cx="61006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5">
                    <a:lumMod val="75000"/>
                  </a:schemeClr>
                </a:solidFill>
                <a:latin typeface="Arial "/>
              </a:rPr>
              <a:t>Análise</a:t>
            </a:r>
            <a:r>
              <a:rPr lang="pt-BR" sz="1867" dirty="0">
                <a:solidFill>
                  <a:schemeClr val="accent5">
                    <a:lumMod val="75000"/>
                  </a:schemeClr>
                </a:solidFill>
                <a:latin typeface="Arial "/>
              </a:rPr>
              <a:t> dos melhores artistas por estilo</a:t>
            </a:r>
            <a:endParaRPr lang="pt-BR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64883" y="413899"/>
            <a:ext cx="9783931" cy="961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INSIGHT</a:t>
            </a:r>
            <a:b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</a:b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 Análise </a:t>
            </a: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 artistas similares</a:t>
            </a:r>
          </a:p>
          <a:p>
            <a:pPr algn="l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9DE8A8-C21E-F6F6-FCC9-21C8963F569E}"/>
              </a:ext>
            </a:extLst>
          </p:cNvPr>
          <p:cNvSpPr txBox="1"/>
          <p:nvPr/>
        </p:nvSpPr>
        <p:spPr>
          <a:xfrm>
            <a:off x="801189" y="1336887"/>
            <a:ext cx="1040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rgbClr val="FF0000"/>
                </a:solidFill>
              </a:rPr>
              <a:t>Com base nas características de um artista, podemos recomendar artista que tenham características de estilos principais e secundários similares e que não seja necessariamente do mesmo estilo.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000870-66B7-2FA8-094D-B28E0DEBF46C}"/>
              </a:ext>
            </a:extLst>
          </p:cNvPr>
          <p:cNvSpPr txBox="1"/>
          <p:nvPr/>
        </p:nvSpPr>
        <p:spPr>
          <a:xfrm>
            <a:off x="6736748" y="2119667"/>
            <a:ext cx="4463624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Recomendações artista: </a:t>
            </a:r>
            <a:r>
              <a:rPr lang="pt-BR" sz="2400" b="1" dirty="0">
                <a:solidFill>
                  <a:srgbClr val="FF0000"/>
                </a:solidFill>
              </a:rPr>
              <a:t>AKE-10715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434B165-8EBE-198C-62C7-CE24A3053522}"/>
              </a:ext>
            </a:extLst>
          </p:cNvPr>
          <p:cNvSpPr txBox="1"/>
          <p:nvPr/>
        </p:nvSpPr>
        <p:spPr>
          <a:xfrm>
            <a:off x="1523997" y="2133225"/>
            <a:ext cx="3722505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Características do Modelo</a:t>
            </a:r>
            <a:endParaRPr lang="pt-BR" sz="2400" b="1" dirty="0">
              <a:solidFill>
                <a:schemeClr val="accent5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321BBDE-5541-872B-AFE3-C2828C1D9C5E}"/>
              </a:ext>
            </a:extLst>
          </p:cNvPr>
          <p:cNvSpPr txBox="1"/>
          <p:nvPr/>
        </p:nvSpPr>
        <p:spPr>
          <a:xfrm>
            <a:off x="358331" y="2724378"/>
            <a:ext cx="60538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Tipo Modelo de Recomendação</a:t>
            </a:r>
            <a:r>
              <a:rPr lang="pt-BR" sz="1600" dirty="0"/>
              <a:t>: Baseado em Conteúdo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/>
              <a:t>Algoritmo de recomendação</a:t>
            </a:r>
            <a:r>
              <a:rPr lang="pt-BR" sz="1600" dirty="0"/>
              <a:t>: </a:t>
            </a:r>
            <a:r>
              <a:rPr lang="pt-BR" sz="1600" dirty="0">
                <a:solidFill>
                  <a:srgbClr val="FF0000"/>
                </a:solidFill>
              </a:rPr>
              <a:t>KNN </a:t>
            </a:r>
          </a:p>
          <a:p>
            <a:pPr algn="ctr"/>
            <a:endParaRPr lang="pt-BR" sz="1600" dirty="0"/>
          </a:p>
          <a:p>
            <a:pPr algn="just"/>
            <a:r>
              <a:rPr lang="pt-BR" sz="1600" dirty="0"/>
              <a:t>Utilizado para medir as distâncias entre as pontuações dos artistas.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/>
              <a:t>Features e suas ponderações</a:t>
            </a:r>
            <a:r>
              <a:rPr lang="pt-BR" sz="1600" dirty="0"/>
              <a:t>: 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pt-BR" sz="1600" dirty="0"/>
              <a:t>Estilo Principal = 65%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pt-BR" sz="1600" dirty="0"/>
              <a:t>Estilo Secundário= 25%</a:t>
            </a:r>
          </a:p>
          <a:p>
            <a:pPr marL="228594" indent="-228594" algn="just">
              <a:buFont typeface="Arial" panose="020B0604020202020204" pitchFamily="34" charset="0"/>
              <a:buChar char="•"/>
            </a:pPr>
            <a:r>
              <a:rPr lang="pt-BR" sz="1600" dirty="0"/>
              <a:t>Avaliações= 10% 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/>
              <a:t>Regra de Negócio</a:t>
            </a:r>
            <a:r>
              <a:rPr lang="pt-BR" sz="1600" dirty="0"/>
              <a:t>: </a:t>
            </a:r>
          </a:p>
          <a:p>
            <a:pPr algn="just"/>
            <a:r>
              <a:rPr lang="pt-BR" sz="1600" dirty="0"/>
              <a:t>Artistas que tocaram menos que 5 vezes no bar tiveram sua participação no bar. Pois entendemos que o bar não gostou do artista.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9EC58C-5012-D3DA-1379-1DA3931CB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092" y="3230478"/>
            <a:ext cx="4704488" cy="213378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954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786" y="442044"/>
            <a:ext cx="9099549" cy="961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INSIGHT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A6057BF6-E5BE-8878-E0E3-952481E8F953}"/>
              </a:ext>
            </a:extLst>
          </p:cNvPr>
          <p:cNvSpPr txBox="1">
            <a:spLocks/>
          </p:cNvSpPr>
          <p:nvPr/>
        </p:nvSpPr>
        <p:spPr>
          <a:xfrm>
            <a:off x="1648275" y="1438002"/>
            <a:ext cx="2993544" cy="7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BR" sz="3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Avaliação:</a:t>
            </a:r>
            <a:br>
              <a:rPr lang="pt-BR" sz="2133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133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9CDD7796-44C3-C118-7D66-992063686CB6}"/>
              </a:ext>
            </a:extLst>
          </p:cNvPr>
          <p:cNvGraphicFramePr>
            <a:graphicFrameLocks noGrp="1"/>
          </p:cNvGraphicFramePr>
          <p:nvPr/>
        </p:nvGraphicFramePr>
        <p:xfrm>
          <a:off x="207763" y="4292335"/>
          <a:ext cx="3894666" cy="970280"/>
        </p:xfrm>
        <a:graphic>
          <a:graphicData uri="http://schemas.openxmlformats.org/drawingml/2006/table">
            <a:tbl>
              <a:tblPr/>
              <a:tblGrid>
                <a:gridCol w="1540933">
                  <a:extLst>
                    <a:ext uri="{9D8B030D-6E8A-4147-A177-3AD203B41FA5}">
                      <a16:colId xmlns:a16="http://schemas.microsoft.com/office/drawing/2014/main" val="1531978970"/>
                    </a:ext>
                  </a:extLst>
                </a:gridCol>
                <a:gridCol w="2353733">
                  <a:extLst>
                    <a:ext uri="{9D8B030D-6E8A-4147-A177-3AD203B41FA5}">
                      <a16:colId xmlns:a16="http://schemas.microsoft.com/office/drawing/2014/main" val="1116751853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 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 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6530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Eletrônica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97497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Eletrônica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Autoria do Artista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11636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Eletrônica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Sucesso do Cinema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4112783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FFDDF021-2E80-53E9-0DFD-7CDDBDBC54D2}"/>
              </a:ext>
            </a:extLst>
          </p:cNvPr>
          <p:cNvGraphicFramePr>
            <a:graphicFrameLocks noGrp="1"/>
          </p:cNvGraphicFramePr>
          <p:nvPr/>
        </p:nvGraphicFramePr>
        <p:xfrm>
          <a:off x="7562626" y="3423576"/>
          <a:ext cx="3847359" cy="731520"/>
        </p:xfrm>
        <a:graphic>
          <a:graphicData uri="http://schemas.openxmlformats.org/drawingml/2006/table">
            <a:tbl>
              <a:tblPr/>
              <a:tblGrid>
                <a:gridCol w="1491487">
                  <a:extLst>
                    <a:ext uri="{9D8B030D-6E8A-4147-A177-3AD203B41FA5}">
                      <a16:colId xmlns:a16="http://schemas.microsoft.com/office/drawing/2014/main" val="3665981015"/>
                    </a:ext>
                  </a:extLst>
                </a:gridCol>
                <a:gridCol w="2355872">
                  <a:extLst>
                    <a:ext uri="{9D8B030D-6E8A-4147-A177-3AD203B41FA5}">
                      <a16:colId xmlns:a16="http://schemas.microsoft.com/office/drawing/2014/main" val="3876333679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ESTILO_PRINCIPAL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ESTILO_SECUNDARIO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866898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757469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Sucesso do Cinema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0101334"/>
                  </a:ext>
                </a:extLst>
              </a:tr>
            </a:tbl>
          </a:graphicData>
        </a:graphic>
      </p:graphicFrame>
      <p:sp>
        <p:nvSpPr>
          <p:cNvPr id="32" name="Chave Esquerda 31">
            <a:extLst>
              <a:ext uri="{FF2B5EF4-FFF2-40B4-BE49-F238E27FC236}">
                <a16:creationId xmlns:a16="http://schemas.microsoft.com/office/drawing/2014/main" id="{645978AF-D1C4-9921-FD55-8A9268B19AE7}"/>
              </a:ext>
            </a:extLst>
          </p:cNvPr>
          <p:cNvSpPr/>
          <p:nvPr/>
        </p:nvSpPr>
        <p:spPr>
          <a:xfrm>
            <a:off x="4358080" y="3604177"/>
            <a:ext cx="706713" cy="2665780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A28BA25-CF99-6947-2A5F-72C99ED8037D}"/>
              </a:ext>
            </a:extLst>
          </p:cNvPr>
          <p:cNvSpPr txBox="1"/>
          <p:nvPr/>
        </p:nvSpPr>
        <p:spPr>
          <a:xfrm>
            <a:off x="1611805" y="3697689"/>
            <a:ext cx="149784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/>
              <a:t>AKE-10715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B255D16-472D-318F-AE23-5642C6E37609}"/>
              </a:ext>
            </a:extLst>
          </p:cNvPr>
          <p:cNvSpPr txBox="1"/>
          <p:nvPr/>
        </p:nvSpPr>
        <p:spPr>
          <a:xfrm>
            <a:off x="5409571" y="3659787"/>
            <a:ext cx="1807308" cy="3796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1867" b="1" dirty="0">
                <a:solidFill>
                  <a:srgbClr val="000000"/>
                </a:solidFill>
                <a:latin typeface="Calibri" panose="020F0502020204030204" pitchFamily="34" charset="0"/>
              </a:rPr>
              <a:t>1° DJPA-12317</a:t>
            </a:r>
            <a:endParaRPr lang="pt-BR" sz="2400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A0B75388-C221-F3D4-BB87-5BBF7F7B9D78}"/>
              </a:ext>
            </a:extLst>
          </p:cNvPr>
          <p:cNvSpPr txBox="1"/>
          <p:nvPr/>
        </p:nvSpPr>
        <p:spPr>
          <a:xfrm>
            <a:off x="5430067" y="5594068"/>
            <a:ext cx="1697144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</a:rPr>
              <a:t>2</a:t>
            </a:r>
            <a:r>
              <a:rPr lang="pt-BR" sz="1867" b="1" dirty="0">
                <a:solidFill>
                  <a:srgbClr val="000000"/>
                </a:solidFill>
                <a:latin typeface="Calibri" panose="020F0502020204030204" pitchFamily="34" charset="0"/>
              </a:rPr>
              <a:t>° - IVAN-9790</a:t>
            </a:r>
            <a:endParaRPr lang="pt-BR" sz="2400" b="1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832A8946-B894-B3C8-0E5D-78294F126397}"/>
              </a:ext>
            </a:extLst>
          </p:cNvPr>
          <p:cNvGraphicFramePr>
            <a:graphicFrameLocks noGrp="1"/>
          </p:cNvGraphicFramePr>
          <p:nvPr/>
        </p:nvGraphicFramePr>
        <p:xfrm>
          <a:off x="7562626" y="4945813"/>
          <a:ext cx="4030133" cy="1706880"/>
        </p:xfrm>
        <a:graphic>
          <a:graphicData uri="http://schemas.openxmlformats.org/drawingml/2006/table">
            <a:tbl>
              <a:tblPr/>
              <a:tblGrid>
                <a:gridCol w="1540933">
                  <a:extLst>
                    <a:ext uri="{9D8B030D-6E8A-4147-A177-3AD203B41FA5}">
                      <a16:colId xmlns:a16="http://schemas.microsoft.com/office/drawing/2014/main" val="73964774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3883904050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ESTILO_PRINCIPAL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ESTILO_SECUNDARIO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31980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Sucesso do Cinema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4047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Sucesso de Todos os Tempos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6790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Músicas para início de evento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478145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Música Suave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1856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42327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Autoria do Artista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61199"/>
                  </a:ext>
                </a:extLst>
              </a:tr>
            </a:tbl>
          </a:graphicData>
        </a:graphic>
      </p:graphicFrame>
      <p:sp>
        <p:nvSpPr>
          <p:cNvPr id="8" name="Chave Esquerda 7">
            <a:extLst>
              <a:ext uri="{FF2B5EF4-FFF2-40B4-BE49-F238E27FC236}">
                <a16:creationId xmlns:a16="http://schemas.microsoft.com/office/drawing/2014/main" id="{33EC6A77-E486-3E8F-77C4-1A269206CAAD}"/>
              </a:ext>
            </a:extLst>
          </p:cNvPr>
          <p:cNvSpPr/>
          <p:nvPr/>
        </p:nvSpPr>
        <p:spPr>
          <a:xfrm>
            <a:off x="3199305" y="1403480"/>
            <a:ext cx="362296" cy="1476521"/>
          </a:xfrm>
          <a:prstGeom prst="leftBrac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F9ECAF-22D7-AB62-0F9A-2546888B8E24}"/>
              </a:ext>
            </a:extLst>
          </p:cNvPr>
          <p:cNvSpPr txBox="1"/>
          <p:nvPr/>
        </p:nvSpPr>
        <p:spPr>
          <a:xfrm>
            <a:off x="3544944" y="1658419"/>
            <a:ext cx="784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Nesse insight, avaliamos as características do bar e dos artistas para averiguar as recomendações.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1ED45DB-BD6F-0BDF-9092-90A035DF08CE}"/>
              </a:ext>
            </a:extLst>
          </p:cNvPr>
          <p:cNvSpPr txBox="1"/>
          <p:nvPr/>
        </p:nvSpPr>
        <p:spPr>
          <a:xfrm>
            <a:off x="3955211" y="89372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5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Análise </a:t>
            </a:r>
            <a:r>
              <a:rPr lang="pt-BR" sz="1800" b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 artistas similares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492776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B8B951-947D-0C90-DF55-2484B0A8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Modelo de Recomendação</a:t>
            </a:r>
          </a:p>
        </p:txBody>
      </p:sp>
      <p:pic>
        <p:nvPicPr>
          <p:cNvPr id="4" name="Imagem 3" descr="Uma imagem contendo no interior, mesa, pequeno, balcão&#10;&#10;Descrição gerada automaticamente">
            <a:extLst>
              <a:ext uri="{FF2B5EF4-FFF2-40B4-BE49-F238E27FC236}">
                <a16:creationId xmlns:a16="http://schemas.microsoft.com/office/drawing/2014/main" id="{6F168ACA-9608-BFEA-BF98-2C1134E9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212" y="1281134"/>
            <a:ext cx="7146387" cy="476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4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0858" y="278457"/>
            <a:ext cx="9099549" cy="8567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DEMONSTRAÇÃO DO OBJETIVO ESPECIFICO</a:t>
            </a:r>
            <a:b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</a:b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endParaRPr lang="pt-B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8FD1532-9E60-91CB-3038-62C90CC0A462}"/>
              </a:ext>
            </a:extLst>
          </p:cNvPr>
          <p:cNvSpPr txBox="1"/>
          <p:nvPr/>
        </p:nvSpPr>
        <p:spPr>
          <a:xfrm>
            <a:off x="1044317" y="2106853"/>
            <a:ext cx="97828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Esse projeto tem como principal objetivo a implementação e avaliação de algoritmos utilizados por sistemas de recomendação.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Sistema de recomendação:</a:t>
            </a:r>
          </a:p>
          <a:p>
            <a:pPr algn="just"/>
            <a:endParaRPr lang="pt-BR" sz="2400" dirty="0"/>
          </a:p>
          <a:p>
            <a:pPr marL="380990" indent="-380990" algn="just">
              <a:buFont typeface="Arial" panose="020B0604020202020204" pitchFamily="34" charset="0"/>
              <a:buChar char="•"/>
            </a:pPr>
            <a:r>
              <a:rPr lang="pt-BR" sz="2400" dirty="0"/>
              <a:t> Filtragem baseada em conteúdo </a:t>
            </a:r>
            <a:r>
              <a:rPr lang="pt-BR" sz="2400" dirty="0" err="1"/>
              <a:t>LightFM</a:t>
            </a:r>
            <a:r>
              <a:rPr lang="pt-BR" sz="2400" dirty="0"/>
              <a:t>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A filtragem baseada em conteúdo utilizou o cálculo de similaridade entre estabelecimento  e artista por suas informações de estilos.</a:t>
            </a:r>
            <a:endParaRPr lang="pt-BR" sz="2400" b="1" dirty="0">
              <a:solidFill>
                <a:srgbClr val="FF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4100EEE-36B0-52B5-7407-D4DD0BADF3CD}"/>
              </a:ext>
            </a:extLst>
          </p:cNvPr>
          <p:cNvSpPr txBox="1"/>
          <p:nvPr/>
        </p:nvSpPr>
        <p:spPr>
          <a:xfrm>
            <a:off x="3500512" y="1275112"/>
            <a:ext cx="6100688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67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Recomendação de Artistas para Bares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93871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6609" y="518583"/>
            <a:ext cx="10020508" cy="961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DEMONSTRAÇÃO DO OBJETIVO ESPECIFICO</a:t>
            </a:r>
            <a:b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Recomendação de Artistas para Bares</a:t>
            </a:r>
          </a:p>
          <a:p>
            <a:pPr algn="l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99DE8A8-C21E-F6F6-FCC9-21C8963F569E}"/>
              </a:ext>
            </a:extLst>
          </p:cNvPr>
          <p:cNvSpPr txBox="1"/>
          <p:nvPr/>
        </p:nvSpPr>
        <p:spPr>
          <a:xfrm>
            <a:off x="907726" y="1375334"/>
            <a:ext cx="10313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Com base nas características dos artistas que já tocaram nos seu bar. Podemos lhes recomendar novos artistas para entreter seu clientes.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EC3767E-83BC-13A9-A007-A0185DE97C68}"/>
              </a:ext>
            </a:extLst>
          </p:cNvPr>
          <p:cNvSpPr txBox="1"/>
          <p:nvPr/>
        </p:nvSpPr>
        <p:spPr>
          <a:xfrm>
            <a:off x="6883508" y="2441454"/>
            <a:ext cx="458008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Recomendações bar </a:t>
            </a:r>
            <a:r>
              <a:rPr lang="pt-BR" sz="2400" b="1" dirty="0">
                <a:solidFill>
                  <a:schemeClr val="accent5"/>
                </a:solidFill>
              </a:rPr>
              <a:t>amic-739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F020C93-CCEA-777D-3BC1-A05F19037F49}"/>
              </a:ext>
            </a:extLst>
          </p:cNvPr>
          <p:cNvSpPr txBox="1"/>
          <p:nvPr/>
        </p:nvSpPr>
        <p:spPr>
          <a:xfrm>
            <a:off x="730486" y="3169801"/>
            <a:ext cx="560296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Tipo Modelo de Recomendação</a:t>
            </a:r>
            <a:r>
              <a:rPr lang="pt-BR" sz="1600" dirty="0"/>
              <a:t>: Baseado em Conteúdo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/>
              <a:t>Algoritmo de recomendação</a:t>
            </a:r>
            <a:r>
              <a:rPr lang="pt-BR" sz="1600" dirty="0"/>
              <a:t>: </a:t>
            </a:r>
            <a:r>
              <a:rPr lang="pt-BR" sz="1600" dirty="0" err="1"/>
              <a:t>LightFM</a:t>
            </a:r>
            <a:r>
              <a:rPr lang="pt-BR" sz="1600" dirty="0"/>
              <a:t>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 err="1"/>
              <a:t>Features</a:t>
            </a:r>
            <a:r>
              <a:rPr lang="pt-BR" sz="1600" b="1" dirty="0"/>
              <a:t> e suas ponderações</a:t>
            </a:r>
            <a:r>
              <a:rPr lang="pt-BR" sz="1600" dirty="0"/>
              <a:t>: </a:t>
            </a:r>
          </a:p>
          <a:p>
            <a:pPr algn="just"/>
            <a:r>
              <a:rPr lang="pt-BR" sz="1600" dirty="0"/>
              <a:t>Estilo Principal = 65%</a:t>
            </a:r>
          </a:p>
          <a:p>
            <a:pPr algn="just"/>
            <a:r>
              <a:rPr lang="pt-BR" sz="1600" dirty="0"/>
              <a:t>Estilo Secundário= 25%</a:t>
            </a:r>
          </a:p>
          <a:p>
            <a:pPr algn="just"/>
            <a:r>
              <a:rPr lang="pt-BR" sz="1600" dirty="0"/>
              <a:t>Avaliações= 10% </a:t>
            </a:r>
          </a:p>
          <a:p>
            <a:pPr algn="ctr"/>
            <a:endParaRPr lang="pt-BR" sz="1600" dirty="0"/>
          </a:p>
          <a:p>
            <a:pPr algn="ctr"/>
            <a:r>
              <a:rPr lang="pt-BR" sz="1600" b="1" dirty="0"/>
              <a:t>Regra de Negócio</a:t>
            </a:r>
            <a:r>
              <a:rPr lang="pt-BR" sz="1600" dirty="0"/>
              <a:t>: </a:t>
            </a:r>
          </a:p>
          <a:p>
            <a:pPr algn="just"/>
            <a:r>
              <a:rPr lang="pt-BR" sz="1600" dirty="0"/>
              <a:t>Artistas que tocaram menos que 5 vezes no bar tiveram sua participação no bar. Pois entendemos que o bar não gostou do artista.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278A24E-7514-DF47-2026-68D7951BFF67}"/>
              </a:ext>
            </a:extLst>
          </p:cNvPr>
          <p:cNvSpPr txBox="1"/>
          <p:nvPr/>
        </p:nvSpPr>
        <p:spPr>
          <a:xfrm>
            <a:off x="1346079" y="2441454"/>
            <a:ext cx="458008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Características do Modelo</a:t>
            </a:r>
            <a:endParaRPr lang="pt-BR" sz="2400" b="1" dirty="0">
              <a:solidFill>
                <a:schemeClr val="accent5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BA98C18-02AC-CECB-1C6F-66E02C84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302" y="3057007"/>
            <a:ext cx="2387807" cy="33022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4330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75104" y="452345"/>
            <a:ext cx="9952013" cy="9614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Recomendação de Artistas para Bares.</a:t>
            </a:r>
          </a:p>
          <a:p>
            <a:pPr algn="l"/>
            <a:endParaRPr lang="pt-BR" dirty="0"/>
          </a:p>
        </p:txBody>
      </p:sp>
      <p:sp>
        <p:nvSpPr>
          <p:cNvPr id="4" name="Google Shape;189;p36">
            <a:extLst>
              <a:ext uri="{FF2B5EF4-FFF2-40B4-BE49-F238E27FC236}">
                <a16:creationId xmlns:a16="http://schemas.microsoft.com/office/drawing/2014/main" id="{A6057BF6-E5BE-8878-E0E3-952481E8F953}"/>
              </a:ext>
            </a:extLst>
          </p:cNvPr>
          <p:cNvSpPr txBox="1">
            <a:spLocks/>
          </p:cNvSpPr>
          <p:nvPr/>
        </p:nvSpPr>
        <p:spPr>
          <a:xfrm>
            <a:off x="1415000" y="1545954"/>
            <a:ext cx="2993544" cy="7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BR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Avaliação:</a:t>
            </a:r>
            <a:br>
              <a:rPr lang="pt-BR" sz="3733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733" dirty="0">
              <a:solidFill>
                <a:srgbClr val="92D050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87D6759-00F0-4FA6-C102-4429FD0992FE}"/>
              </a:ext>
            </a:extLst>
          </p:cNvPr>
          <p:cNvSpPr txBox="1"/>
          <p:nvPr/>
        </p:nvSpPr>
        <p:spPr>
          <a:xfrm>
            <a:off x="3808889" y="1352110"/>
            <a:ext cx="7936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Como a validação dos sistemas de recomendação ocorrem com a satisfação dos usuários e nosso sistema ainda não está em produção.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E7D984-914A-4E9D-DEAD-1F9772DDBDB1}"/>
              </a:ext>
            </a:extLst>
          </p:cNvPr>
          <p:cNvSpPr txBox="1"/>
          <p:nvPr/>
        </p:nvSpPr>
        <p:spPr>
          <a:xfrm>
            <a:off x="1937809" y="2881737"/>
            <a:ext cx="1364408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/>
              <a:t>amic-739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5A604CA-4D4F-5F99-D361-6F0F09F1748F}"/>
              </a:ext>
            </a:extLst>
          </p:cNvPr>
          <p:cNvSpPr txBox="1"/>
          <p:nvPr/>
        </p:nvSpPr>
        <p:spPr>
          <a:xfrm>
            <a:off x="6335594" y="3192497"/>
            <a:ext cx="1524943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/>
              <a:t>ALIN-2339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8311735-D0DE-E372-8BF9-7F44BEF0F50E}"/>
              </a:ext>
            </a:extLst>
          </p:cNvPr>
          <p:cNvSpPr txBox="1"/>
          <p:nvPr/>
        </p:nvSpPr>
        <p:spPr>
          <a:xfrm>
            <a:off x="6339491" y="4558018"/>
            <a:ext cx="1524944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GUIM-2830</a:t>
            </a:r>
          </a:p>
        </p:txBody>
      </p:sp>
      <p:sp>
        <p:nvSpPr>
          <p:cNvPr id="45" name="Chave Esquerda 44">
            <a:extLst>
              <a:ext uri="{FF2B5EF4-FFF2-40B4-BE49-F238E27FC236}">
                <a16:creationId xmlns:a16="http://schemas.microsoft.com/office/drawing/2014/main" id="{0F583A7A-C377-133E-3942-6415CD1B2E45}"/>
              </a:ext>
            </a:extLst>
          </p:cNvPr>
          <p:cNvSpPr/>
          <p:nvPr/>
        </p:nvSpPr>
        <p:spPr>
          <a:xfrm>
            <a:off x="5343110" y="2929815"/>
            <a:ext cx="706713" cy="37150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3" name="Chave Esquerda 12">
            <a:extLst>
              <a:ext uri="{FF2B5EF4-FFF2-40B4-BE49-F238E27FC236}">
                <a16:creationId xmlns:a16="http://schemas.microsoft.com/office/drawing/2014/main" id="{23A183DC-D7F8-722B-8D8E-768A6C8138C3}"/>
              </a:ext>
            </a:extLst>
          </p:cNvPr>
          <p:cNvSpPr/>
          <p:nvPr/>
        </p:nvSpPr>
        <p:spPr>
          <a:xfrm>
            <a:off x="3102176" y="1460164"/>
            <a:ext cx="706713" cy="1160259"/>
          </a:xfrm>
          <a:prstGeom prst="leftBrace">
            <a:avLst>
              <a:gd name="adj1" fmla="val 2518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B1B6AA0A-B6FD-A79A-5714-B34C00E6C902}"/>
              </a:ext>
            </a:extLst>
          </p:cNvPr>
          <p:cNvGraphicFramePr>
            <a:graphicFrameLocks noGrp="1"/>
          </p:cNvGraphicFramePr>
          <p:nvPr/>
        </p:nvGraphicFramePr>
        <p:xfrm>
          <a:off x="271872" y="3565897"/>
          <a:ext cx="4883403" cy="2828208"/>
        </p:xfrm>
        <a:graphic>
          <a:graphicData uri="http://schemas.openxmlformats.org/drawingml/2006/table">
            <a:tbl>
              <a:tblPr/>
              <a:tblGrid>
                <a:gridCol w="2132980">
                  <a:extLst>
                    <a:ext uri="{9D8B030D-6E8A-4147-A177-3AD203B41FA5}">
                      <a16:colId xmlns:a16="http://schemas.microsoft.com/office/drawing/2014/main" val="2413121276"/>
                    </a:ext>
                  </a:extLst>
                </a:gridCol>
                <a:gridCol w="2750423">
                  <a:extLst>
                    <a:ext uri="{9D8B030D-6E8A-4147-A177-3AD203B41FA5}">
                      <a16:colId xmlns:a16="http://schemas.microsoft.com/office/drawing/2014/main" val="1547363010"/>
                    </a:ext>
                  </a:extLst>
                </a:gridCol>
              </a:tblGrid>
              <a:tr h="17168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ESTILO_PRINCIPAL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ESTILO_SECUNDARIO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736458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Voz e violão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248489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Sucesso do Cinema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6883349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Repertório Nacional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388709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Músicas Internacionais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597956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Suave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4974858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Aprovada pelo público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0372326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Instrumental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6661017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MPB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Autoria do Artista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158588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Sucesso do Cinema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4387151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Sucesso de Todos os Tempos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1241126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Repertório Nacional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187011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Músicas para início de evento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015344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Músicas Internacionais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325896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Aprovada pelo público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166314"/>
                  </a:ext>
                </a:extLst>
              </a:tr>
              <a:tr h="17610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Autoria do Artista</a:t>
                      </a:r>
                    </a:p>
                  </a:txBody>
                  <a:tcPr marL="9123" marR="9123" marT="9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150297"/>
                  </a:ext>
                </a:extLst>
              </a:tr>
            </a:tbl>
          </a:graphicData>
        </a:graphic>
      </p:graphicFrame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E8949902-6077-2FE3-C65E-83F777029034}"/>
              </a:ext>
            </a:extLst>
          </p:cNvPr>
          <p:cNvGraphicFramePr>
            <a:graphicFrameLocks noGrp="1"/>
          </p:cNvGraphicFramePr>
          <p:nvPr/>
        </p:nvGraphicFramePr>
        <p:xfrm>
          <a:off x="8146307" y="2829600"/>
          <a:ext cx="3820695" cy="975360"/>
        </p:xfrm>
        <a:graphic>
          <a:graphicData uri="http://schemas.openxmlformats.org/drawingml/2006/table">
            <a:tbl>
              <a:tblPr/>
              <a:tblGrid>
                <a:gridCol w="1667764">
                  <a:extLst>
                    <a:ext uri="{9D8B030D-6E8A-4147-A177-3AD203B41FA5}">
                      <a16:colId xmlns:a16="http://schemas.microsoft.com/office/drawing/2014/main" val="4162979213"/>
                    </a:ext>
                  </a:extLst>
                </a:gridCol>
                <a:gridCol w="2152931">
                  <a:extLst>
                    <a:ext uri="{9D8B030D-6E8A-4147-A177-3AD203B41FA5}">
                      <a16:colId xmlns:a16="http://schemas.microsoft.com/office/drawing/2014/main" val="4204892080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39419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Repertório Nacional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0859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61383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Autoria do Artista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039629"/>
                  </a:ext>
                </a:extLst>
              </a:tr>
            </a:tbl>
          </a:graphicData>
        </a:graphic>
      </p:graphicFrame>
      <p:graphicFrame>
        <p:nvGraphicFramePr>
          <p:cNvPr id="17" name="Tabela 16">
            <a:extLst>
              <a:ext uri="{FF2B5EF4-FFF2-40B4-BE49-F238E27FC236}">
                <a16:creationId xmlns:a16="http://schemas.microsoft.com/office/drawing/2014/main" id="{BB4E8CE7-CF48-D87F-AD29-60B4EC5F352A}"/>
              </a:ext>
            </a:extLst>
          </p:cNvPr>
          <p:cNvGraphicFramePr>
            <a:graphicFrameLocks noGrp="1"/>
          </p:cNvGraphicFramePr>
          <p:nvPr/>
        </p:nvGraphicFramePr>
        <p:xfrm>
          <a:off x="8146307" y="4057297"/>
          <a:ext cx="3860800" cy="1219200"/>
        </p:xfrm>
        <a:graphic>
          <a:graphicData uri="http://schemas.openxmlformats.org/drawingml/2006/table">
            <a:tbl>
              <a:tblPr/>
              <a:tblGrid>
                <a:gridCol w="1608667">
                  <a:extLst>
                    <a:ext uri="{9D8B030D-6E8A-4147-A177-3AD203B41FA5}">
                      <a16:colId xmlns:a16="http://schemas.microsoft.com/office/drawing/2014/main" val="1172385682"/>
                    </a:ext>
                  </a:extLst>
                </a:gridCol>
                <a:gridCol w="2252133">
                  <a:extLst>
                    <a:ext uri="{9D8B030D-6E8A-4147-A177-3AD203B41FA5}">
                      <a16:colId xmlns:a16="http://schemas.microsoft.com/office/drawing/2014/main" val="2370209467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0479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Rock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Repertório Nacional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0561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Rock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06515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Rock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Instrumental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71662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Pop Rock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Autoria do Artista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7782848"/>
                  </a:ext>
                </a:extLst>
              </a:tr>
            </a:tbl>
          </a:graphicData>
        </a:graphic>
      </p:graphicFrame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AC7751CB-A4F8-9071-2F11-388FAD749B72}"/>
              </a:ext>
            </a:extLst>
          </p:cNvPr>
          <p:cNvGraphicFramePr>
            <a:graphicFrameLocks noGrp="1"/>
          </p:cNvGraphicFramePr>
          <p:nvPr/>
        </p:nvGraphicFramePr>
        <p:xfrm>
          <a:off x="8146307" y="5425669"/>
          <a:ext cx="3860800" cy="1219200"/>
        </p:xfrm>
        <a:graphic>
          <a:graphicData uri="http://schemas.openxmlformats.org/drawingml/2006/table">
            <a:tbl>
              <a:tblPr/>
              <a:tblGrid>
                <a:gridCol w="1608667">
                  <a:extLst>
                    <a:ext uri="{9D8B030D-6E8A-4147-A177-3AD203B41FA5}">
                      <a16:colId xmlns:a16="http://schemas.microsoft.com/office/drawing/2014/main" val="1509735946"/>
                    </a:ext>
                  </a:extLst>
                </a:gridCol>
                <a:gridCol w="2252133">
                  <a:extLst>
                    <a:ext uri="{9D8B030D-6E8A-4147-A177-3AD203B41FA5}">
                      <a16:colId xmlns:a16="http://schemas.microsoft.com/office/drawing/2014/main" val="3275263829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ESTILO_PRINCIPAL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ESTILO_SECUNDARIO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7236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Repertório Nacional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52227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Músicas Internacionais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678810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Música Aprovada pelo público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821563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Ritmos Variados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Instrumental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086963"/>
                  </a:ext>
                </a:extLst>
              </a:tr>
            </a:tbl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66DD4C-7F31-65CC-9B25-E0A56A967B03}"/>
              </a:ext>
            </a:extLst>
          </p:cNvPr>
          <p:cNvSpPr txBox="1"/>
          <p:nvPr/>
        </p:nvSpPr>
        <p:spPr>
          <a:xfrm>
            <a:off x="6339491" y="5830085"/>
            <a:ext cx="1591420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TAMA-3028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D911640A-5172-6A2E-C728-610B37441F8D}"/>
              </a:ext>
            </a:extLst>
          </p:cNvPr>
          <p:cNvSpPr txBox="1"/>
          <p:nvPr/>
        </p:nvSpPr>
        <p:spPr>
          <a:xfrm>
            <a:off x="3808888" y="1974663"/>
            <a:ext cx="784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Nesse modelo, avaliamos as características do bar e dos artistas para averiguar as recomendações.</a:t>
            </a:r>
          </a:p>
        </p:txBody>
      </p:sp>
    </p:spTree>
    <p:extLst>
      <p:ext uri="{BB962C8B-B14F-4D97-AF65-F5344CB8AC3E}">
        <p14:creationId xmlns:p14="http://schemas.microsoft.com/office/powerpoint/2010/main" val="124356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37FD4723-3E98-0AA4-35B0-DF128DC771B6}"/>
              </a:ext>
            </a:extLst>
          </p:cNvPr>
          <p:cNvGraphicFramePr>
            <a:graphicFrameLocks noGrp="1"/>
          </p:cNvGraphicFramePr>
          <p:nvPr/>
        </p:nvGraphicFramePr>
        <p:xfrm>
          <a:off x="635200" y="3841407"/>
          <a:ext cx="2760134" cy="975360"/>
        </p:xfrm>
        <a:graphic>
          <a:graphicData uri="http://schemas.openxmlformats.org/drawingml/2006/table">
            <a:tbl>
              <a:tblPr/>
              <a:tblGrid>
                <a:gridCol w="1916759">
                  <a:extLst>
                    <a:ext uri="{9D8B030D-6E8A-4147-A177-3AD203B41FA5}">
                      <a16:colId xmlns:a16="http://schemas.microsoft.com/office/drawing/2014/main" val="1883540895"/>
                    </a:ext>
                  </a:extLst>
                </a:gridCol>
                <a:gridCol w="843375">
                  <a:extLst>
                    <a:ext uri="{9D8B030D-6E8A-4147-A177-3AD203B41FA5}">
                      <a16:colId xmlns:a16="http://schemas.microsoft.com/office/drawing/2014/main" val="4156358191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ESTILO PRINCIPAL E SECUNDÁRIO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238188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Bares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841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Artista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282720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Acerto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01970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BC9AA67-3AE7-7784-AD40-11CDAA401433}"/>
              </a:ext>
            </a:extLst>
          </p:cNvPr>
          <p:cNvGraphicFramePr>
            <a:graphicFrameLocks noGrp="1"/>
          </p:cNvGraphicFramePr>
          <p:nvPr/>
        </p:nvGraphicFramePr>
        <p:xfrm>
          <a:off x="4895839" y="3480040"/>
          <a:ext cx="2760134" cy="975360"/>
        </p:xfrm>
        <a:graphic>
          <a:graphicData uri="http://schemas.openxmlformats.org/drawingml/2006/table">
            <a:tbl>
              <a:tblPr/>
              <a:tblGrid>
                <a:gridCol w="1916759">
                  <a:extLst>
                    <a:ext uri="{9D8B030D-6E8A-4147-A177-3AD203B41FA5}">
                      <a16:colId xmlns:a16="http://schemas.microsoft.com/office/drawing/2014/main" val="2430367221"/>
                    </a:ext>
                  </a:extLst>
                </a:gridCol>
                <a:gridCol w="843375">
                  <a:extLst>
                    <a:ext uri="{9D8B030D-6E8A-4147-A177-3AD203B41FA5}">
                      <a16:colId xmlns:a16="http://schemas.microsoft.com/office/drawing/2014/main" val="3718076351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Avaliação do 1º artista 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040656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Bares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1662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Artista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02289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Acerto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8386033"/>
                  </a:ext>
                </a:extLst>
              </a:tr>
            </a:tbl>
          </a:graphicData>
        </a:graphic>
      </p:graphicFrame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4C2F23B8-644B-95ED-AD91-5B64E2CE6360}"/>
              </a:ext>
            </a:extLst>
          </p:cNvPr>
          <p:cNvGraphicFramePr>
            <a:graphicFrameLocks noGrp="1"/>
          </p:cNvGraphicFramePr>
          <p:nvPr/>
        </p:nvGraphicFramePr>
        <p:xfrm>
          <a:off x="8545086" y="4388696"/>
          <a:ext cx="2760134" cy="975360"/>
        </p:xfrm>
        <a:graphic>
          <a:graphicData uri="http://schemas.openxmlformats.org/drawingml/2006/table">
            <a:tbl>
              <a:tblPr/>
              <a:tblGrid>
                <a:gridCol w="1916759">
                  <a:extLst>
                    <a:ext uri="{9D8B030D-6E8A-4147-A177-3AD203B41FA5}">
                      <a16:colId xmlns:a16="http://schemas.microsoft.com/office/drawing/2014/main" val="655018691"/>
                    </a:ext>
                  </a:extLst>
                </a:gridCol>
                <a:gridCol w="843375">
                  <a:extLst>
                    <a:ext uri="{9D8B030D-6E8A-4147-A177-3AD203B41FA5}">
                      <a16:colId xmlns:a16="http://schemas.microsoft.com/office/drawing/2014/main" val="3003197679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Avaliação do 2º artista 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57528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Bares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469635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Artista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327764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Acerto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233775"/>
                  </a:ext>
                </a:extLst>
              </a:tr>
            </a:tbl>
          </a:graphicData>
        </a:graphic>
      </p:graphicFrame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5E58AA73-61B0-E79F-D0BB-C32EDEC088C3}"/>
              </a:ext>
            </a:extLst>
          </p:cNvPr>
          <p:cNvGraphicFramePr>
            <a:graphicFrameLocks noGrp="1"/>
          </p:cNvGraphicFramePr>
          <p:nvPr/>
        </p:nvGraphicFramePr>
        <p:xfrm>
          <a:off x="5080994" y="5364056"/>
          <a:ext cx="2760134" cy="975360"/>
        </p:xfrm>
        <a:graphic>
          <a:graphicData uri="http://schemas.openxmlformats.org/drawingml/2006/table">
            <a:tbl>
              <a:tblPr/>
              <a:tblGrid>
                <a:gridCol w="1916759">
                  <a:extLst>
                    <a:ext uri="{9D8B030D-6E8A-4147-A177-3AD203B41FA5}">
                      <a16:colId xmlns:a16="http://schemas.microsoft.com/office/drawing/2014/main" val="1740308313"/>
                    </a:ext>
                  </a:extLst>
                </a:gridCol>
                <a:gridCol w="843375">
                  <a:extLst>
                    <a:ext uri="{9D8B030D-6E8A-4147-A177-3AD203B41FA5}">
                      <a16:colId xmlns:a16="http://schemas.microsoft.com/office/drawing/2014/main" val="2720399212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5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Avaliação do 3º artista 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09292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Bares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56712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Artista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78889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Acerto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159726"/>
                  </a:ext>
                </a:extLst>
              </a:tr>
            </a:tbl>
          </a:graphicData>
        </a:graphic>
      </p:graphicFrame>
      <p:sp>
        <p:nvSpPr>
          <p:cNvPr id="17" name="Google Shape;181;p35">
            <a:extLst>
              <a:ext uri="{FF2B5EF4-FFF2-40B4-BE49-F238E27FC236}">
                <a16:creationId xmlns:a16="http://schemas.microsoft.com/office/drawing/2014/main" id="{607BD014-6F89-33D7-91BC-2C904EB846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451" y="518584"/>
            <a:ext cx="10071100" cy="76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Recomendação de Artistas para Bares. </a:t>
            </a:r>
          </a:p>
        </p:txBody>
      </p:sp>
      <p:sp>
        <p:nvSpPr>
          <p:cNvPr id="19" name="Google Shape;189;p36">
            <a:extLst>
              <a:ext uri="{FF2B5EF4-FFF2-40B4-BE49-F238E27FC236}">
                <a16:creationId xmlns:a16="http://schemas.microsoft.com/office/drawing/2014/main" id="{FC93A433-C0F7-769E-142B-5F25DCAAD808}"/>
              </a:ext>
            </a:extLst>
          </p:cNvPr>
          <p:cNvSpPr txBox="1">
            <a:spLocks/>
          </p:cNvSpPr>
          <p:nvPr/>
        </p:nvSpPr>
        <p:spPr>
          <a:xfrm>
            <a:off x="1227431" y="1247815"/>
            <a:ext cx="2993544" cy="79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pt-BR" sz="32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Avaliação:</a:t>
            </a:r>
            <a:br>
              <a:rPr lang="pt-BR" sz="3733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733" dirty="0">
              <a:solidFill>
                <a:srgbClr val="92D05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A20A670-A561-36EB-5061-D643636AB35F}"/>
              </a:ext>
            </a:extLst>
          </p:cNvPr>
          <p:cNvSpPr txBox="1"/>
          <p:nvPr/>
        </p:nvSpPr>
        <p:spPr>
          <a:xfrm>
            <a:off x="3395333" y="1389557"/>
            <a:ext cx="7849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Nesse modelo, avaliamos as características do bar e dos artistas para averiguar as recomendações.</a:t>
            </a:r>
          </a:p>
        </p:txBody>
      </p:sp>
      <p:sp>
        <p:nvSpPr>
          <p:cNvPr id="21" name="Chave Esquerda 20">
            <a:extLst>
              <a:ext uri="{FF2B5EF4-FFF2-40B4-BE49-F238E27FC236}">
                <a16:creationId xmlns:a16="http://schemas.microsoft.com/office/drawing/2014/main" id="{0FA47F2C-0BA6-5860-2428-508E03305A95}"/>
              </a:ext>
            </a:extLst>
          </p:cNvPr>
          <p:cNvSpPr/>
          <p:nvPr/>
        </p:nvSpPr>
        <p:spPr>
          <a:xfrm>
            <a:off x="2894948" y="1117203"/>
            <a:ext cx="706713" cy="1160259"/>
          </a:xfrm>
          <a:prstGeom prst="leftBrace">
            <a:avLst>
              <a:gd name="adj1" fmla="val 2518"/>
              <a:gd name="adj2" fmla="val 50000"/>
            </a:avLst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CC12DD-D6AF-0813-2B53-C5EA69B0D85B}"/>
              </a:ext>
            </a:extLst>
          </p:cNvPr>
          <p:cNvSpPr txBox="1"/>
          <p:nvPr/>
        </p:nvSpPr>
        <p:spPr>
          <a:xfrm>
            <a:off x="997497" y="3012523"/>
            <a:ext cx="2035539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pt-BR" sz="2400" b="1" dirty="0"/>
              <a:t>Avaliação Geral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361C706-710E-5514-52A4-4D06D04D51EC}"/>
              </a:ext>
            </a:extLst>
          </p:cNvPr>
          <p:cNvSpPr txBox="1"/>
          <p:nvPr/>
        </p:nvSpPr>
        <p:spPr>
          <a:xfrm>
            <a:off x="5895187" y="2546322"/>
            <a:ext cx="493193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Avaliação - 3 primeiras Recomendações </a:t>
            </a:r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95D90163-83E2-96AA-5EA9-4F32D42E7A64}"/>
              </a:ext>
            </a:extLst>
          </p:cNvPr>
          <p:cNvCxnSpPr>
            <a:cxnSpLocks/>
          </p:cNvCxnSpPr>
          <p:nvPr/>
        </p:nvCxnSpPr>
        <p:spPr>
          <a:xfrm>
            <a:off x="4110777" y="2869810"/>
            <a:ext cx="0" cy="3732628"/>
          </a:xfrm>
          <a:prstGeom prst="line">
            <a:avLst/>
          </a:prstGeom>
          <a:ln w="38100">
            <a:solidFill>
              <a:srgbClr val="D1D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775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6EF11-EE25-CEBF-4ABB-5830B4775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72" y="582903"/>
            <a:ext cx="10071200" cy="763600"/>
          </a:xfrm>
        </p:spPr>
        <p:txBody>
          <a:bodyPr/>
          <a:lstStyle/>
          <a:p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DEPLOY</a:t>
            </a:r>
            <a:endParaRPr lang="pt-BR" sz="2133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Google Shape;181;p35">
            <a:extLst>
              <a:ext uri="{FF2B5EF4-FFF2-40B4-BE49-F238E27FC236}">
                <a16:creationId xmlns:a16="http://schemas.microsoft.com/office/drawing/2014/main" id="{E60E18EF-2440-EE68-56BC-5835275325A2}"/>
              </a:ext>
            </a:extLst>
          </p:cNvPr>
          <p:cNvSpPr txBox="1">
            <a:spLocks/>
          </p:cNvSpPr>
          <p:nvPr/>
        </p:nvSpPr>
        <p:spPr>
          <a:xfrm>
            <a:off x="1060400" y="1206687"/>
            <a:ext cx="8889464" cy="54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endParaRPr lang="pt-BR" sz="2133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B632C50-CD2A-F585-B660-722BF9348BCC}"/>
              </a:ext>
            </a:extLst>
          </p:cNvPr>
          <p:cNvSpPr txBox="1"/>
          <p:nvPr/>
        </p:nvSpPr>
        <p:spPr>
          <a:xfrm>
            <a:off x="7737231" y="312348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400"/>
            </a:pPr>
            <a:r>
              <a:rPr lang="pt-BR" sz="1867" b="1" dirty="0">
                <a:solidFill>
                  <a:srgbClr val="A5B7C6"/>
                </a:solidFill>
              </a:rPr>
              <a:t>Four         Show</a:t>
            </a:r>
          </a:p>
        </p:txBody>
      </p:sp>
      <p:sp>
        <p:nvSpPr>
          <p:cNvPr id="7" name="Google Shape;12529;p76">
            <a:extLst>
              <a:ext uri="{FF2B5EF4-FFF2-40B4-BE49-F238E27FC236}">
                <a16:creationId xmlns:a16="http://schemas.microsoft.com/office/drawing/2014/main" id="{844931BE-CA52-63B7-0F2C-30A0BDA17A49}"/>
              </a:ext>
            </a:extLst>
          </p:cNvPr>
          <p:cNvSpPr/>
          <p:nvPr/>
        </p:nvSpPr>
        <p:spPr>
          <a:xfrm>
            <a:off x="10611773" y="312348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53C3EC6C-BE01-4603-650D-0886A3850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82" y="1830472"/>
            <a:ext cx="10619020" cy="37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7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490233" y="550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Empresa</a:t>
            </a:r>
            <a:endParaRPr sz="2133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 idx="2"/>
          </p:nvPr>
        </p:nvSpPr>
        <p:spPr>
          <a:xfrm>
            <a:off x="869993" y="1211971"/>
            <a:ext cx="10071200" cy="5499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1;p32"/>
          <p:cNvSpPr txBox="1">
            <a:spLocks/>
          </p:cNvSpPr>
          <p:nvPr/>
        </p:nvSpPr>
        <p:spPr>
          <a:xfrm>
            <a:off x="3666498" y="1493362"/>
            <a:ext cx="4814505" cy="100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sz="4800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4800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4800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/>
          <p:cNvSpPr/>
          <p:nvPr/>
        </p:nvSpPr>
        <p:spPr>
          <a:xfrm>
            <a:off x="5630564" y="1559023"/>
            <a:ext cx="662069" cy="763600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3FD16E-10C4-3D57-6701-011E1FEE43C3}"/>
              </a:ext>
            </a:extLst>
          </p:cNvPr>
          <p:cNvSpPr txBox="1"/>
          <p:nvPr/>
        </p:nvSpPr>
        <p:spPr>
          <a:xfrm>
            <a:off x="997691" y="2902427"/>
            <a:ext cx="10152116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É uma startup de gestão musical que atua no mercado de recomendações artística. Está localizada na Cidade de São Paulo – SP.</a:t>
            </a:r>
          </a:p>
          <a:p>
            <a:endParaRPr lang="pt-BR" sz="1600" dirty="0"/>
          </a:p>
          <a:p>
            <a:r>
              <a:rPr lang="pt-BR" sz="1600" dirty="0"/>
              <a:t>Serviços ofertados:</a:t>
            </a:r>
          </a:p>
          <a:p>
            <a:endParaRPr lang="pt-BR" sz="16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1600" dirty="0"/>
              <a:t>Música ao vivo.</a:t>
            </a:r>
          </a:p>
          <a:p>
            <a:endParaRPr lang="pt-BR" sz="1600" dirty="0"/>
          </a:p>
          <a:p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06354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6EF11-EE25-CEBF-4ABB-5830B47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Recomendação de Artistas para Bares</a:t>
            </a:r>
            <a:endParaRPr lang="pt-BR" sz="2133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431EE8-ADCA-1BBC-A184-45A7AF57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5" y="1753773"/>
            <a:ext cx="8956431" cy="4335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Google Shape;181;p35">
            <a:extLst>
              <a:ext uri="{FF2B5EF4-FFF2-40B4-BE49-F238E27FC236}">
                <a16:creationId xmlns:a16="http://schemas.microsoft.com/office/drawing/2014/main" id="{E60E18EF-2440-EE68-56BC-5835275325A2}"/>
              </a:ext>
            </a:extLst>
          </p:cNvPr>
          <p:cNvSpPr txBox="1">
            <a:spLocks/>
          </p:cNvSpPr>
          <p:nvPr/>
        </p:nvSpPr>
        <p:spPr>
          <a:xfrm>
            <a:off x="1388647" y="1206687"/>
            <a:ext cx="8889464" cy="547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 Medium"/>
              <a:buNone/>
              <a:defRPr sz="28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edium"/>
              <a:buNone/>
              <a:defRPr sz="2400" b="1" i="0" u="none" strike="noStrike" cap="none">
                <a:solidFill>
                  <a:srgbClr val="1934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Imagem </a:t>
            </a:r>
            <a:r>
              <a:rPr lang="pt-BR" sz="2133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Streamlit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(</a:t>
            </a:r>
            <a:r>
              <a:rPr lang="pt-BR" sz="2133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Deploy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)</a:t>
            </a:r>
            <a:b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endParaRPr lang="pt-BR" sz="2133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558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57"/>
          <p:cNvSpPr txBox="1">
            <a:spLocks noGrp="1"/>
          </p:cNvSpPr>
          <p:nvPr>
            <p:ph type="body" idx="4294967295"/>
          </p:nvPr>
        </p:nvSpPr>
        <p:spPr>
          <a:xfrm>
            <a:off x="5272367" y="2380800"/>
            <a:ext cx="438000" cy="500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4000"/>
              </a:lnSpc>
              <a:spcBef>
                <a:spcPts val="0"/>
              </a:spcBef>
              <a:buSzPts val="1600"/>
              <a:buNone/>
            </a:pPr>
            <a:r>
              <a:rPr lang="es" sz="12000" b="1" dirty="0">
                <a:solidFill>
                  <a:srgbClr val="435D74"/>
                </a:solidFill>
              </a:rPr>
              <a:t>“</a:t>
            </a:r>
            <a:endParaRPr sz="12000" b="1" dirty="0">
              <a:solidFill>
                <a:srgbClr val="435D74"/>
              </a:solidFill>
            </a:endParaRPr>
          </a:p>
        </p:txBody>
      </p:sp>
      <p:sp>
        <p:nvSpPr>
          <p:cNvPr id="5333" name="Google Shape;5333;p57"/>
          <p:cNvSpPr txBox="1">
            <a:spLocks noGrp="1"/>
          </p:cNvSpPr>
          <p:nvPr>
            <p:ph type="title"/>
          </p:nvPr>
        </p:nvSpPr>
        <p:spPr>
          <a:xfrm>
            <a:off x="5555369" y="2304698"/>
            <a:ext cx="5976800" cy="28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s" dirty="0"/>
              <a:t> Agradecemos por essa jornada, onde buscamos conhecimento juntos”</a:t>
            </a:r>
            <a:endParaRPr dirty="0"/>
          </a:p>
        </p:txBody>
      </p:sp>
      <p:sp>
        <p:nvSpPr>
          <p:cNvPr id="5334" name="Google Shape;5334;p57"/>
          <p:cNvSpPr txBox="1">
            <a:spLocks noGrp="1"/>
          </p:cNvSpPr>
          <p:nvPr>
            <p:ph type="subTitle" idx="1"/>
          </p:nvPr>
        </p:nvSpPr>
        <p:spPr>
          <a:xfrm>
            <a:off x="7483837" y="5577084"/>
            <a:ext cx="4286400" cy="72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s" dirty="0">
                <a:solidFill>
                  <a:srgbClr val="435D74"/>
                </a:solidFill>
              </a:rPr>
              <a:t>Equipe do Grupo 3</a:t>
            </a:r>
            <a:endParaRPr dirty="0"/>
          </a:p>
        </p:txBody>
      </p:sp>
      <p:sp>
        <p:nvSpPr>
          <p:cNvPr id="5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6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8" name="Google Shape;5298;p54"/>
          <p:cNvGrpSpPr/>
          <p:nvPr/>
        </p:nvGrpSpPr>
        <p:grpSpPr>
          <a:xfrm>
            <a:off x="1652296" y="1275112"/>
            <a:ext cx="749071" cy="751081"/>
            <a:chOff x="-33645475" y="3944800"/>
            <a:chExt cx="292225" cy="293025"/>
          </a:xfrm>
        </p:grpSpPr>
        <p:sp>
          <p:nvSpPr>
            <p:cNvPr id="5299" name="Google Shape;5299;p54"/>
            <p:cNvSpPr/>
            <p:nvPr/>
          </p:nvSpPr>
          <p:spPr>
            <a:xfrm>
              <a:off x="-33549375" y="3944800"/>
              <a:ext cx="98475" cy="70900"/>
            </a:xfrm>
            <a:custGeom>
              <a:avLst/>
              <a:gdLst/>
              <a:ahLst/>
              <a:cxnLst/>
              <a:rect l="l" t="t" r="r" b="b"/>
              <a:pathLst>
                <a:path w="3939" h="2836" extrusionOk="0">
                  <a:moveTo>
                    <a:pt x="1985" y="0"/>
                  </a:moveTo>
                  <a:cubicBezTo>
                    <a:pt x="1260" y="0"/>
                    <a:pt x="473" y="946"/>
                    <a:pt x="0" y="2521"/>
                  </a:cubicBezTo>
                  <a:cubicBezTo>
                    <a:pt x="158" y="2615"/>
                    <a:pt x="284" y="2710"/>
                    <a:pt x="410" y="2836"/>
                  </a:cubicBezTo>
                  <a:cubicBezTo>
                    <a:pt x="914" y="2773"/>
                    <a:pt x="1481" y="2773"/>
                    <a:pt x="1985" y="2773"/>
                  </a:cubicBezTo>
                  <a:cubicBezTo>
                    <a:pt x="2489" y="2773"/>
                    <a:pt x="3056" y="2804"/>
                    <a:pt x="3560" y="2836"/>
                  </a:cubicBezTo>
                  <a:cubicBezTo>
                    <a:pt x="3623" y="2678"/>
                    <a:pt x="3781" y="2584"/>
                    <a:pt x="3938" y="2521"/>
                  </a:cubicBezTo>
                  <a:cubicBezTo>
                    <a:pt x="3529" y="946"/>
                    <a:pt x="2741" y="0"/>
                    <a:pt x="198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4"/>
            <p:cNvSpPr/>
            <p:nvPr/>
          </p:nvSpPr>
          <p:spPr>
            <a:xfrm>
              <a:off x="-33645475" y="4041675"/>
              <a:ext cx="70900" cy="98475"/>
            </a:xfrm>
            <a:custGeom>
              <a:avLst/>
              <a:gdLst/>
              <a:ahLst/>
              <a:cxnLst/>
              <a:rect l="l" t="t" r="r" b="b"/>
              <a:pathLst>
                <a:path w="2836" h="3939" extrusionOk="0">
                  <a:moveTo>
                    <a:pt x="2521" y="0"/>
                  </a:moveTo>
                  <a:cubicBezTo>
                    <a:pt x="946" y="473"/>
                    <a:pt x="32" y="1229"/>
                    <a:pt x="32" y="1954"/>
                  </a:cubicBezTo>
                  <a:cubicBezTo>
                    <a:pt x="1" y="2710"/>
                    <a:pt x="946" y="3466"/>
                    <a:pt x="2521" y="3939"/>
                  </a:cubicBezTo>
                  <a:cubicBezTo>
                    <a:pt x="2584" y="3781"/>
                    <a:pt x="2710" y="3655"/>
                    <a:pt x="2836" y="3529"/>
                  </a:cubicBezTo>
                  <a:cubicBezTo>
                    <a:pt x="2773" y="3025"/>
                    <a:pt x="2773" y="2521"/>
                    <a:pt x="2773" y="1954"/>
                  </a:cubicBezTo>
                  <a:cubicBezTo>
                    <a:pt x="2773" y="1418"/>
                    <a:pt x="2805" y="914"/>
                    <a:pt x="2836" y="379"/>
                  </a:cubicBezTo>
                  <a:cubicBezTo>
                    <a:pt x="2679" y="316"/>
                    <a:pt x="2553" y="158"/>
                    <a:pt x="2521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4"/>
            <p:cNvSpPr/>
            <p:nvPr/>
          </p:nvSpPr>
          <p:spPr>
            <a:xfrm>
              <a:off x="-33424150" y="4042450"/>
              <a:ext cx="70900" cy="52025"/>
            </a:xfrm>
            <a:custGeom>
              <a:avLst/>
              <a:gdLst/>
              <a:ahLst/>
              <a:cxnLst/>
              <a:rect l="l" t="t" r="r" b="b"/>
              <a:pathLst>
                <a:path w="2836" h="2081" extrusionOk="0">
                  <a:moveTo>
                    <a:pt x="316" y="1"/>
                  </a:moveTo>
                  <a:cubicBezTo>
                    <a:pt x="253" y="159"/>
                    <a:pt x="127" y="285"/>
                    <a:pt x="1" y="379"/>
                  </a:cubicBezTo>
                  <a:cubicBezTo>
                    <a:pt x="32" y="600"/>
                    <a:pt x="32" y="789"/>
                    <a:pt x="32" y="978"/>
                  </a:cubicBezTo>
                  <a:cubicBezTo>
                    <a:pt x="158" y="978"/>
                    <a:pt x="284" y="946"/>
                    <a:pt x="442" y="946"/>
                  </a:cubicBezTo>
                  <a:cubicBezTo>
                    <a:pt x="1387" y="946"/>
                    <a:pt x="2237" y="1387"/>
                    <a:pt x="2804" y="2080"/>
                  </a:cubicBezTo>
                  <a:lnTo>
                    <a:pt x="2804" y="1954"/>
                  </a:lnTo>
                  <a:cubicBezTo>
                    <a:pt x="2836" y="1230"/>
                    <a:pt x="1891" y="474"/>
                    <a:pt x="316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4"/>
            <p:cNvSpPr/>
            <p:nvPr/>
          </p:nvSpPr>
          <p:spPr>
            <a:xfrm>
              <a:off x="-33549375" y="4165325"/>
              <a:ext cx="86650" cy="70925"/>
            </a:xfrm>
            <a:custGeom>
              <a:avLst/>
              <a:gdLst/>
              <a:ahLst/>
              <a:cxnLst/>
              <a:rect l="l" t="t" r="r" b="b"/>
              <a:pathLst>
                <a:path w="3466" h="2837" extrusionOk="0">
                  <a:moveTo>
                    <a:pt x="410" y="1"/>
                  </a:moveTo>
                  <a:cubicBezTo>
                    <a:pt x="315" y="158"/>
                    <a:pt x="158" y="284"/>
                    <a:pt x="0" y="316"/>
                  </a:cubicBezTo>
                  <a:cubicBezTo>
                    <a:pt x="473" y="1891"/>
                    <a:pt x="1260" y="2836"/>
                    <a:pt x="1985" y="2836"/>
                  </a:cubicBezTo>
                  <a:cubicBezTo>
                    <a:pt x="2489" y="2836"/>
                    <a:pt x="3056" y="2364"/>
                    <a:pt x="3466" y="1544"/>
                  </a:cubicBezTo>
                  <a:lnTo>
                    <a:pt x="3119" y="1072"/>
                  </a:lnTo>
                  <a:cubicBezTo>
                    <a:pt x="2836" y="851"/>
                    <a:pt x="2678" y="473"/>
                    <a:pt x="2521" y="95"/>
                  </a:cubicBezTo>
                  <a:lnTo>
                    <a:pt x="1985" y="95"/>
                  </a:lnTo>
                  <a:cubicBezTo>
                    <a:pt x="1418" y="95"/>
                    <a:pt x="882" y="64"/>
                    <a:pt x="410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4"/>
            <p:cNvSpPr/>
            <p:nvPr/>
          </p:nvSpPr>
          <p:spPr>
            <a:xfrm>
              <a:off x="-33558825" y="4030650"/>
              <a:ext cx="118950" cy="120525"/>
            </a:xfrm>
            <a:custGeom>
              <a:avLst/>
              <a:gdLst/>
              <a:ahLst/>
              <a:cxnLst/>
              <a:rect l="l" t="t" r="r" b="b"/>
              <a:pathLst>
                <a:path w="4758" h="4821" extrusionOk="0">
                  <a:moveTo>
                    <a:pt x="2395" y="0"/>
                  </a:moveTo>
                  <a:cubicBezTo>
                    <a:pt x="1922" y="0"/>
                    <a:pt x="1418" y="32"/>
                    <a:pt x="1008" y="95"/>
                  </a:cubicBezTo>
                  <a:cubicBezTo>
                    <a:pt x="977" y="599"/>
                    <a:pt x="599" y="977"/>
                    <a:pt x="63" y="1040"/>
                  </a:cubicBezTo>
                  <a:cubicBezTo>
                    <a:pt x="32" y="1450"/>
                    <a:pt x="0" y="1922"/>
                    <a:pt x="0" y="2395"/>
                  </a:cubicBezTo>
                  <a:cubicBezTo>
                    <a:pt x="0" y="2867"/>
                    <a:pt x="32" y="3340"/>
                    <a:pt x="63" y="3781"/>
                  </a:cubicBezTo>
                  <a:cubicBezTo>
                    <a:pt x="599" y="3812"/>
                    <a:pt x="977" y="4222"/>
                    <a:pt x="1008" y="4726"/>
                  </a:cubicBezTo>
                  <a:cubicBezTo>
                    <a:pt x="1449" y="4758"/>
                    <a:pt x="1922" y="4821"/>
                    <a:pt x="2395" y="4821"/>
                  </a:cubicBezTo>
                  <a:lnTo>
                    <a:pt x="2804" y="4821"/>
                  </a:lnTo>
                  <a:cubicBezTo>
                    <a:pt x="2804" y="4695"/>
                    <a:pt x="2741" y="4569"/>
                    <a:pt x="2741" y="4506"/>
                  </a:cubicBezTo>
                  <a:cubicBezTo>
                    <a:pt x="2741" y="3151"/>
                    <a:pt x="3592" y="2017"/>
                    <a:pt x="4757" y="1576"/>
                  </a:cubicBezTo>
                  <a:cubicBezTo>
                    <a:pt x="4757" y="1387"/>
                    <a:pt x="4726" y="1229"/>
                    <a:pt x="4726" y="1040"/>
                  </a:cubicBezTo>
                  <a:cubicBezTo>
                    <a:pt x="4222" y="977"/>
                    <a:pt x="3812" y="599"/>
                    <a:pt x="3781" y="95"/>
                  </a:cubicBezTo>
                  <a:cubicBezTo>
                    <a:pt x="3340" y="32"/>
                    <a:pt x="2867" y="0"/>
                    <a:pt x="2395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4"/>
            <p:cNvSpPr/>
            <p:nvPr/>
          </p:nvSpPr>
          <p:spPr>
            <a:xfrm>
              <a:off x="-33639950" y="4129900"/>
              <a:ext cx="100825" cy="100825"/>
            </a:xfrm>
            <a:custGeom>
              <a:avLst/>
              <a:gdLst/>
              <a:ahLst/>
              <a:cxnLst/>
              <a:rect l="l" t="t" r="r" b="b"/>
              <a:pathLst>
                <a:path w="4033" h="4033" extrusionOk="0">
                  <a:moveTo>
                    <a:pt x="0" y="0"/>
                  </a:moveTo>
                  <a:lnTo>
                    <a:pt x="0" y="0"/>
                  </a:lnTo>
                  <a:cubicBezTo>
                    <a:pt x="567" y="1953"/>
                    <a:pt x="2111" y="3466"/>
                    <a:pt x="4033" y="4033"/>
                  </a:cubicBezTo>
                  <a:cubicBezTo>
                    <a:pt x="3592" y="3466"/>
                    <a:pt x="3245" y="2741"/>
                    <a:pt x="2962" y="1827"/>
                  </a:cubicBezTo>
                  <a:cubicBezTo>
                    <a:pt x="2584" y="1733"/>
                    <a:pt x="2300" y="1481"/>
                    <a:pt x="2206" y="1071"/>
                  </a:cubicBezTo>
                  <a:cubicBezTo>
                    <a:pt x="1323" y="851"/>
                    <a:pt x="567" y="441"/>
                    <a:pt x="0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4"/>
            <p:cNvSpPr/>
            <p:nvPr/>
          </p:nvSpPr>
          <p:spPr>
            <a:xfrm>
              <a:off x="-33459600" y="3951875"/>
              <a:ext cx="100850" cy="100075"/>
            </a:xfrm>
            <a:custGeom>
              <a:avLst/>
              <a:gdLst/>
              <a:ahLst/>
              <a:cxnLst/>
              <a:rect l="l" t="t" r="r" b="b"/>
              <a:pathLst>
                <a:path w="4034" h="4003" extrusionOk="0">
                  <a:moveTo>
                    <a:pt x="1" y="1"/>
                  </a:moveTo>
                  <a:lnTo>
                    <a:pt x="1" y="1"/>
                  </a:lnTo>
                  <a:cubicBezTo>
                    <a:pt x="442" y="537"/>
                    <a:pt x="788" y="1293"/>
                    <a:pt x="1072" y="2206"/>
                  </a:cubicBezTo>
                  <a:cubicBezTo>
                    <a:pt x="1419" y="2238"/>
                    <a:pt x="1734" y="2553"/>
                    <a:pt x="1828" y="2962"/>
                  </a:cubicBezTo>
                  <a:cubicBezTo>
                    <a:pt x="2710" y="3183"/>
                    <a:pt x="3466" y="3592"/>
                    <a:pt x="4033" y="4002"/>
                  </a:cubicBezTo>
                  <a:cubicBezTo>
                    <a:pt x="3466" y="2080"/>
                    <a:pt x="1923" y="537"/>
                    <a:pt x="1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4"/>
            <p:cNvSpPr/>
            <p:nvPr/>
          </p:nvSpPr>
          <p:spPr>
            <a:xfrm>
              <a:off x="-33639950" y="3951100"/>
              <a:ext cx="100825" cy="100050"/>
            </a:xfrm>
            <a:custGeom>
              <a:avLst/>
              <a:gdLst/>
              <a:ahLst/>
              <a:cxnLst/>
              <a:rect l="l" t="t" r="r" b="b"/>
              <a:pathLst>
                <a:path w="4033" h="4002" extrusionOk="0">
                  <a:moveTo>
                    <a:pt x="4033" y="0"/>
                  </a:moveTo>
                  <a:lnTo>
                    <a:pt x="4033" y="0"/>
                  </a:lnTo>
                  <a:cubicBezTo>
                    <a:pt x="2111" y="536"/>
                    <a:pt x="567" y="2080"/>
                    <a:pt x="0" y="4002"/>
                  </a:cubicBezTo>
                  <a:cubicBezTo>
                    <a:pt x="567" y="3592"/>
                    <a:pt x="1323" y="3214"/>
                    <a:pt x="2206" y="2962"/>
                  </a:cubicBezTo>
                  <a:cubicBezTo>
                    <a:pt x="2300" y="2552"/>
                    <a:pt x="2615" y="2269"/>
                    <a:pt x="2962" y="2206"/>
                  </a:cubicBezTo>
                  <a:cubicBezTo>
                    <a:pt x="3214" y="1292"/>
                    <a:pt x="3592" y="505"/>
                    <a:pt x="4033" y="0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4"/>
            <p:cNvSpPr/>
            <p:nvPr/>
          </p:nvSpPr>
          <p:spPr>
            <a:xfrm>
              <a:off x="-33472975" y="4082625"/>
              <a:ext cx="119725" cy="155200"/>
            </a:xfrm>
            <a:custGeom>
              <a:avLst/>
              <a:gdLst/>
              <a:ahLst/>
              <a:cxnLst/>
              <a:rect l="l" t="t" r="r" b="b"/>
              <a:pathLst>
                <a:path w="4789" h="6208" extrusionOk="0">
                  <a:moveTo>
                    <a:pt x="2395" y="1355"/>
                  </a:moveTo>
                  <a:cubicBezTo>
                    <a:pt x="2930" y="1355"/>
                    <a:pt x="3403" y="1828"/>
                    <a:pt x="3403" y="2364"/>
                  </a:cubicBezTo>
                  <a:cubicBezTo>
                    <a:pt x="3403" y="2962"/>
                    <a:pt x="2930" y="3403"/>
                    <a:pt x="2395" y="3403"/>
                  </a:cubicBezTo>
                  <a:cubicBezTo>
                    <a:pt x="1827" y="3403"/>
                    <a:pt x="1355" y="2931"/>
                    <a:pt x="1355" y="2364"/>
                  </a:cubicBezTo>
                  <a:cubicBezTo>
                    <a:pt x="1355" y="1828"/>
                    <a:pt x="1827" y="1355"/>
                    <a:pt x="2395" y="1355"/>
                  </a:cubicBezTo>
                  <a:close/>
                  <a:moveTo>
                    <a:pt x="2395" y="1"/>
                  </a:moveTo>
                  <a:cubicBezTo>
                    <a:pt x="1040" y="1"/>
                    <a:pt x="0" y="1072"/>
                    <a:pt x="0" y="2427"/>
                  </a:cubicBezTo>
                  <a:cubicBezTo>
                    <a:pt x="0" y="2994"/>
                    <a:pt x="221" y="3592"/>
                    <a:pt x="630" y="4002"/>
                  </a:cubicBezTo>
                  <a:lnTo>
                    <a:pt x="2111" y="6050"/>
                  </a:lnTo>
                  <a:cubicBezTo>
                    <a:pt x="2206" y="6113"/>
                    <a:pt x="2269" y="6207"/>
                    <a:pt x="2395" y="6207"/>
                  </a:cubicBezTo>
                  <a:cubicBezTo>
                    <a:pt x="2521" y="6207"/>
                    <a:pt x="2584" y="6144"/>
                    <a:pt x="2678" y="6050"/>
                  </a:cubicBezTo>
                  <a:lnTo>
                    <a:pt x="4442" y="3592"/>
                  </a:lnTo>
                  <a:cubicBezTo>
                    <a:pt x="4663" y="3246"/>
                    <a:pt x="4757" y="2805"/>
                    <a:pt x="4757" y="2364"/>
                  </a:cubicBezTo>
                  <a:cubicBezTo>
                    <a:pt x="4789" y="1072"/>
                    <a:pt x="3686" y="1"/>
                    <a:pt x="2395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4"/>
            <p:cNvSpPr/>
            <p:nvPr/>
          </p:nvSpPr>
          <p:spPr>
            <a:xfrm>
              <a:off x="-33421775" y="41338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3E60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09" name="Google Shape;5309;p54"/>
          <p:cNvSpPr txBox="1">
            <a:spLocks noGrp="1"/>
          </p:cNvSpPr>
          <p:nvPr>
            <p:ph type="title"/>
          </p:nvPr>
        </p:nvSpPr>
        <p:spPr>
          <a:xfrm>
            <a:off x="1571039" y="1975160"/>
            <a:ext cx="8677142" cy="136639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pt-BR" dirty="0"/>
              <a:t>    Equipe Grupo 3</a:t>
            </a:r>
            <a:endParaRPr dirty="0"/>
          </a:p>
        </p:txBody>
      </p:sp>
      <p:sp>
        <p:nvSpPr>
          <p:cNvPr id="5310" name="Google Shape;5310;p54"/>
          <p:cNvSpPr txBox="1">
            <a:spLocks noGrp="1"/>
          </p:cNvSpPr>
          <p:nvPr>
            <p:ph type="title" idx="2"/>
          </p:nvPr>
        </p:nvSpPr>
        <p:spPr>
          <a:xfrm>
            <a:off x="4615759" y="3476352"/>
            <a:ext cx="3144400" cy="168498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/>
            <a: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Adgelson Gomes</a:t>
            </a:r>
            <a:b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Bruno Farias</a:t>
            </a:r>
            <a:b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Eduardo </a:t>
            </a:r>
            <a:r>
              <a:rPr lang="pt-BR" sz="2667" b="1" dirty="0" err="1">
                <a:solidFill>
                  <a:schemeClr val="accent5">
                    <a:lumMod val="50000"/>
                  </a:schemeClr>
                </a:solidFill>
                <a:latin typeface="+mj-lt"/>
              </a:rPr>
              <a:t>Iwasaki</a:t>
            </a:r>
            <a:b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</a:br>
            <a:r>
              <a:rPr lang="pt-BR" sz="2667" b="1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 Nilva Pires</a:t>
            </a:r>
            <a:br>
              <a:rPr lang="pt-BR" sz="2133" b="1" dirty="0">
                <a:solidFill>
                  <a:srgbClr val="92D050"/>
                </a:solidFill>
              </a:rPr>
            </a:br>
            <a:endParaRPr sz="2133" b="1" dirty="0">
              <a:solidFill>
                <a:srgbClr val="92D050"/>
              </a:solidFill>
            </a:endParaRPr>
          </a:p>
          <a:p>
            <a:endParaRPr dirty="0"/>
          </a:p>
        </p:txBody>
      </p:sp>
      <p:sp>
        <p:nvSpPr>
          <p:cNvPr id="15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6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 idx="7"/>
          </p:nvPr>
        </p:nvSpPr>
        <p:spPr>
          <a:xfrm>
            <a:off x="1364882" y="745733"/>
            <a:ext cx="8513519" cy="1459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4267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</a:t>
            </a:r>
            <a:endParaRPr sz="2133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2" descr="ilustrações, clipart, desenhos animados e ícones de banner de notas de música - musi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3" y="4366094"/>
            <a:ext cx="5630464" cy="23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61;p32"/>
          <p:cNvSpPr txBox="1">
            <a:spLocks/>
          </p:cNvSpPr>
          <p:nvPr/>
        </p:nvSpPr>
        <p:spPr>
          <a:xfrm>
            <a:off x="9156887" y="734121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194893"/>
            <a:ext cx="836768" cy="38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1219170"/>
            <a:r>
              <a:rPr lang="pt-BR" altLang="pt-BR" sz="2400" dirty="0">
                <a:solidFill>
                  <a:srgbClr val="1C1C1C"/>
                </a:solidFill>
                <a:latin typeface="Aller"/>
              </a:rPr>
              <a:t>  </a:t>
            </a:r>
            <a:r>
              <a:rPr lang="pt-BR" altLang="pt-BR" sz="2533" dirty="0">
                <a:solidFill>
                  <a:srgbClr val="1C1C1C"/>
                </a:solidFill>
                <a:latin typeface="Aller"/>
              </a:rPr>
              <a:t> </a:t>
            </a:r>
            <a:r>
              <a:rPr lang="pt-BR" altLang="pt-BR" sz="2400" dirty="0">
                <a:solidFill>
                  <a:srgbClr val="1C1C1C"/>
                </a:solidFill>
                <a:latin typeface="Aller"/>
              </a:rPr>
              <a:t>     </a:t>
            </a:r>
            <a:r>
              <a:rPr lang="pt-BR" altLang="pt-BR" sz="2533" dirty="0">
                <a:solidFill>
                  <a:srgbClr val="1C1C1C"/>
                </a:solidFill>
                <a:latin typeface="Aller"/>
              </a:rPr>
              <a:t> </a:t>
            </a:r>
            <a:r>
              <a:rPr lang="pt-BR" altLang="pt-BR" sz="2400" dirty="0">
                <a:solidFill>
                  <a:srgbClr val="1C1C1C"/>
                </a:solidFill>
                <a:latin typeface="Aller"/>
              </a:rPr>
              <a:t>   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17235" y="3407719"/>
            <a:ext cx="330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30k</a:t>
            </a:r>
          </a:p>
          <a:p>
            <a:pPr algn="ctr"/>
            <a:r>
              <a:rPr lang="pt-BR" sz="2400" dirty="0"/>
              <a:t>SHOWS REALIZADOS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606719" y="3444069"/>
            <a:ext cx="330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538</a:t>
            </a:r>
          </a:p>
          <a:p>
            <a:pPr algn="ctr"/>
            <a:r>
              <a:rPr lang="pt-BR" sz="2400" dirty="0"/>
              <a:t>ARTISTAS CADASTRATOS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2EFCE4-36A9-5AD1-D546-E5F385B36F82}"/>
              </a:ext>
            </a:extLst>
          </p:cNvPr>
          <p:cNvSpPr txBox="1"/>
          <p:nvPr/>
        </p:nvSpPr>
        <p:spPr>
          <a:xfrm>
            <a:off x="8526287" y="3444069"/>
            <a:ext cx="330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117</a:t>
            </a:r>
          </a:p>
          <a:p>
            <a:pPr algn="ctr"/>
            <a:r>
              <a:rPr lang="pt-BR" sz="2400" dirty="0"/>
              <a:t>BARES CADASTRADOS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EA71A31-7C8E-C2AE-A4CA-A37636A0D0EB}"/>
              </a:ext>
            </a:extLst>
          </p:cNvPr>
          <p:cNvSpPr/>
          <p:nvPr/>
        </p:nvSpPr>
        <p:spPr>
          <a:xfrm>
            <a:off x="6868160" y="4373308"/>
            <a:ext cx="2712720" cy="1209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2029DF-7CD6-E7D8-1DF7-96CF9D3089D0}"/>
              </a:ext>
            </a:extLst>
          </p:cNvPr>
          <p:cNvSpPr txBox="1"/>
          <p:nvPr/>
        </p:nvSpPr>
        <p:spPr>
          <a:xfrm>
            <a:off x="2899746" y="1544861"/>
            <a:ext cx="6978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Dados do Portfolio referente a Grande São Paulo - SP</a:t>
            </a:r>
          </a:p>
        </p:txBody>
      </p:sp>
    </p:spTree>
    <p:extLst>
      <p:ext uri="{BB962C8B-B14F-4D97-AF65-F5344CB8AC3E}">
        <p14:creationId xmlns:p14="http://schemas.microsoft.com/office/powerpoint/2010/main" val="3962689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1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81;p35">
            <a:extLst>
              <a:ext uri="{FF2B5EF4-FFF2-40B4-BE49-F238E27FC236}">
                <a16:creationId xmlns:a16="http://schemas.microsoft.com/office/drawing/2014/main" id="{E40F368F-C5D5-7BB4-69EB-381E8EC7B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1332" y="745734"/>
            <a:ext cx="9099549" cy="8567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latin typeface="+mj-lt"/>
              </a:rPr>
              <a:t>Análise Exploratória de Dados</a:t>
            </a: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F674DBF-F8E2-3394-7CAD-CAA6CA58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308" y="2508765"/>
            <a:ext cx="4887384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9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490233" y="550900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Objetivo</a:t>
            </a:r>
            <a:endParaRPr sz="2133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 idx="2"/>
          </p:nvPr>
        </p:nvSpPr>
        <p:spPr>
          <a:xfrm>
            <a:off x="869993" y="1211971"/>
            <a:ext cx="10071200" cy="5499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45D2ECD-1863-B0F4-ED61-15A9D5B6D92D}"/>
              </a:ext>
            </a:extLst>
          </p:cNvPr>
          <p:cNvSpPr txBox="1"/>
          <p:nvPr/>
        </p:nvSpPr>
        <p:spPr>
          <a:xfrm>
            <a:off x="3260437" y="1626036"/>
            <a:ext cx="94143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Recomendações de artista a estabelecimento.</a:t>
            </a:r>
          </a:p>
        </p:txBody>
      </p:sp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0E7CE232-6326-BCC2-ABEF-3F553FA31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38" y="2423033"/>
            <a:ext cx="5671125" cy="32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6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539474" y="332756"/>
            <a:ext cx="6170007" cy="7969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" sz="2133" dirty="0">
                <a:solidFill>
                  <a:schemeClr val="tx1"/>
                </a:solidFill>
                <a:latin typeface="+mj-lt"/>
              </a:rPr>
              <a:t>Propósito</a:t>
            </a:r>
            <a:endParaRPr sz="2133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3">
            <a:alphaModFix/>
          </a:blip>
          <a:srcRect l="47471" r="657"/>
          <a:stretch/>
        </p:blipFill>
        <p:spPr>
          <a:xfrm>
            <a:off x="6874150" y="0"/>
            <a:ext cx="5329469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4"/>
          <p:cNvSpPr txBox="1">
            <a:spLocks noGrp="1"/>
          </p:cNvSpPr>
          <p:nvPr>
            <p:ph type="title" idx="2"/>
          </p:nvPr>
        </p:nvSpPr>
        <p:spPr>
          <a:xfrm>
            <a:off x="1022666" y="1924741"/>
            <a:ext cx="5845205" cy="21122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just"/>
            <a:r>
              <a:rPr lang="pt-BR" sz="1600" dirty="0">
                <a:solidFill>
                  <a:schemeClr val="tx1"/>
                </a:solidFill>
                <a:latin typeface="+mj-lt"/>
              </a:rPr>
              <a:t>Nosso modelo de Algoritmo tem a pretensão de estimar/predizer se um Artista do nosso portfolio tem os mesmos qualitativos, features, para ser uma recomendação assertiva de continuação do projeto musical do bar.</a:t>
            </a:r>
            <a:br>
              <a:rPr lang="pt-BR" sz="1600" dirty="0">
                <a:latin typeface="+mj-lt"/>
              </a:rPr>
            </a:br>
            <a:br>
              <a:rPr lang="pt-BR" sz="1600" dirty="0">
                <a:latin typeface="+mj-lt"/>
              </a:rPr>
            </a:br>
            <a:endParaRPr lang="pt-BR" sz="1600" dirty="0">
              <a:latin typeface="+mj-lt"/>
            </a:endParaRPr>
          </a:p>
        </p:txBody>
      </p:sp>
      <p:sp>
        <p:nvSpPr>
          <p:cNvPr id="9" name="Google Shape;161;p32"/>
          <p:cNvSpPr txBox="1">
            <a:spLocks/>
          </p:cNvSpPr>
          <p:nvPr/>
        </p:nvSpPr>
        <p:spPr>
          <a:xfrm>
            <a:off x="5544556" y="257649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10" name="Google Shape;12529;p76"/>
          <p:cNvSpPr/>
          <p:nvPr/>
        </p:nvSpPr>
        <p:spPr>
          <a:xfrm>
            <a:off x="6867871" y="199783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" name="Google Shape;13283;p78"/>
          <p:cNvGrpSpPr/>
          <p:nvPr/>
        </p:nvGrpSpPr>
        <p:grpSpPr>
          <a:xfrm>
            <a:off x="599552" y="2061238"/>
            <a:ext cx="443449" cy="443113"/>
            <a:chOff x="1413250" y="2680675"/>
            <a:chExt cx="297750" cy="297525"/>
          </a:xfrm>
        </p:grpSpPr>
        <p:sp>
          <p:nvSpPr>
            <p:cNvPr id="11" name="Google Shape;13284;p78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3285;p78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3286;p78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3287;p78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5" name="Google Shape;13283;p78"/>
          <p:cNvGrpSpPr/>
          <p:nvPr/>
        </p:nvGrpSpPr>
        <p:grpSpPr>
          <a:xfrm>
            <a:off x="578157" y="3828961"/>
            <a:ext cx="443449" cy="443113"/>
            <a:chOff x="1413250" y="2680675"/>
            <a:chExt cx="297750" cy="297525"/>
          </a:xfrm>
        </p:grpSpPr>
        <p:sp>
          <p:nvSpPr>
            <p:cNvPr id="16" name="Google Shape;13284;p78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3285;p78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3286;p78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3287;p78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64E6B8-BD50-E149-E452-78A278CEEA5E}"/>
              </a:ext>
            </a:extLst>
          </p:cNvPr>
          <p:cNvSpPr txBox="1"/>
          <p:nvPr/>
        </p:nvSpPr>
        <p:spPr>
          <a:xfrm>
            <a:off x="957887" y="3645385"/>
            <a:ext cx="5833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latin typeface="+mj-lt"/>
                <a:ea typeface="Roboto"/>
                <a:cs typeface="Roboto"/>
                <a:sym typeface="Roboto"/>
              </a:rPr>
              <a:t>Nas recomendações dos Artistas para Bares ocorrerão uma renovação sutil para manter o perfil do estabelecimento e a rotatividade dos artistas.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490234" y="550900"/>
            <a:ext cx="9535343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50000"/>
                  </a:schemeClr>
                </a:solidFill>
                <a:latin typeface="+mj-lt"/>
              </a:rPr>
              <a:t>Dataset</a:t>
            </a:r>
            <a:endParaRPr sz="2133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endParaRPr dirty="0"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 idx="2"/>
          </p:nvPr>
        </p:nvSpPr>
        <p:spPr>
          <a:xfrm>
            <a:off x="869993" y="1211971"/>
            <a:ext cx="10071200" cy="5499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623A403-9585-5CB1-63FD-F85F12447B3E}"/>
              </a:ext>
            </a:extLst>
          </p:cNvPr>
          <p:cNvSpPr txBox="1"/>
          <p:nvPr/>
        </p:nvSpPr>
        <p:spPr>
          <a:xfrm>
            <a:off x="1074588" y="2544176"/>
            <a:ext cx="326228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SIGLA</a:t>
            </a:r>
          </a:p>
          <a:p>
            <a:endParaRPr lang="pt-BR" sz="2400" dirty="0"/>
          </a:p>
          <a:p>
            <a:r>
              <a:rPr lang="pt-BR" sz="2400" dirty="0"/>
              <a:t>Bares</a:t>
            </a:r>
          </a:p>
          <a:p>
            <a:r>
              <a:rPr lang="pt-BR" sz="2400" b="1" dirty="0"/>
              <a:t>prac-236</a:t>
            </a:r>
          </a:p>
          <a:p>
            <a:endParaRPr lang="pt-BR" sz="2400" dirty="0">
              <a:sym typeface="Wingdings" panose="05000000000000000000" pitchFamily="2" charset="2"/>
            </a:endParaRPr>
          </a:p>
          <a:p>
            <a:r>
              <a:rPr lang="pt-BR" sz="2400" dirty="0"/>
              <a:t>Artistas(sigla)</a:t>
            </a:r>
          </a:p>
          <a:p>
            <a:r>
              <a:rPr lang="pt-BR" sz="2400" b="1" dirty="0"/>
              <a:t>DANI-2452</a:t>
            </a:r>
          </a:p>
          <a:p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3FE197-2BC1-E55E-141B-A9984353B39C}"/>
              </a:ext>
            </a:extLst>
          </p:cNvPr>
          <p:cNvSpPr txBox="1"/>
          <p:nvPr/>
        </p:nvSpPr>
        <p:spPr>
          <a:xfrm>
            <a:off x="6331132" y="3050995"/>
            <a:ext cx="51380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1 Estilo Principal;</a:t>
            </a:r>
          </a:p>
          <a:p>
            <a:r>
              <a:rPr lang="pt-BR" sz="2400" dirty="0"/>
              <a:t>2 Estilo Secundário;</a:t>
            </a:r>
          </a:p>
          <a:p>
            <a:r>
              <a:rPr lang="pt-BR" sz="2400" dirty="0"/>
              <a:t>3 Avaliações;</a:t>
            </a:r>
          </a:p>
          <a:p>
            <a:r>
              <a:rPr lang="pt-BR" sz="2400" dirty="0"/>
              <a:t>4 Quantidade de vezes no bar(apresentação);</a:t>
            </a:r>
          </a:p>
          <a:p>
            <a:r>
              <a:rPr lang="pt-BR" sz="2400" dirty="0"/>
              <a:t>5 Localização São Paulo - SP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2A54D3-F74E-9DC6-1A1B-487E8628C475}"/>
              </a:ext>
            </a:extLst>
          </p:cNvPr>
          <p:cNvSpPr txBox="1"/>
          <p:nvPr/>
        </p:nvSpPr>
        <p:spPr>
          <a:xfrm>
            <a:off x="869994" y="5268685"/>
            <a:ext cx="600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  </a:t>
            </a:r>
            <a:r>
              <a:rPr lang="pt-BR" sz="1600" dirty="0"/>
              <a:t>Os dados foram descaracterizado em respeito a LGPD</a:t>
            </a:r>
          </a:p>
        </p:txBody>
      </p:sp>
      <p:sp>
        <p:nvSpPr>
          <p:cNvPr id="4" name="Triângulo isósceles 3">
            <a:extLst>
              <a:ext uri="{FF2B5EF4-FFF2-40B4-BE49-F238E27FC236}">
                <a16:creationId xmlns:a16="http://schemas.microsoft.com/office/drawing/2014/main" id="{687EB9C1-4F3D-7B60-8C04-EF214FCF1680}"/>
              </a:ext>
            </a:extLst>
          </p:cNvPr>
          <p:cNvSpPr/>
          <p:nvPr/>
        </p:nvSpPr>
        <p:spPr>
          <a:xfrm>
            <a:off x="869993" y="5328741"/>
            <a:ext cx="204595" cy="29025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1076624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1;p32"/>
          <p:cNvSpPr txBox="1">
            <a:spLocks/>
          </p:cNvSpPr>
          <p:nvPr/>
        </p:nvSpPr>
        <p:spPr>
          <a:xfrm>
            <a:off x="9203336" y="745733"/>
            <a:ext cx="2993544" cy="6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■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238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858585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SzPts val="1400"/>
              <a:buNone/>
            </a:pPr>
            <a:r>
              <a:rPr lang="pt-BR" b="1" dirty="0">
                <a:solidFill>
                  <a:srgbClr val="A5B7C6"/>
                </a:solidFill>
              </a:rPr>
              <a:t>Four         Show</a:t>
            </a:r>
          </a:p>
          <a:p>
            <a:pPr marL="0" indent="0" algn="ctr">
              <a:buSzPts val="1400"/>
              <a:buNone/>
            </a:pPr>
            <a:endParaRPr lang="pt-BR" sz="1333" b="1" dirty="0">
              <a:solidFill>
                <a:srgbClr val="A5B7C6"/>
              </a:solidFill>
            </a:endParaRPr>
          </a:p>
          <a:p>
            <a:pPr marL="0" indent="0" algn="ctr">
              <a:buSzPts val="1400"/>
              <a:buNone/>
            </a:pPr>
            <a:r>
              <a:rPr lang="pt-BR" sz="1333" b="1" dirty="0">
                <a:solidFill>
                  <a:srgbClr val="A5B7C6"/>
                </a:solidFill>
              </a:rPr>
              <a:t> </a:t>
            </a:r>
          </a:p>
        </p:txBody>
      </p:sp>
      <p:sp>
        <p:nvSpPr>
          <p:cNvPr id="10" name="Google Shape;12529;p76"/>
          <p:cNvSpPr/>
          <p:nvPr/>
        </p:nvSpPr>
        <p:spPr>
          <a:xfrm>
            <a:off x="10480202" y="822731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181;p35">
            <a:extLst>
              <a:ext uri="{FF2B5EF4-FFF2-40B4-BE49-F238E27FC236}">
                <a16:creationId xmlns:a16="http://schemas.microsoft.com/office/drawing/2014/main" id="{4C4B5804-9DAA-9E69-30EC-7EAF489DA6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0235" y="570768"/>
            <a:ext cx="116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Estilos</a:t>
            </a:r>
            <a:endParaRPr sz="2133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532AB79D-EF3F-F0AB-40F8-FE6ED7BC7AE6}"/>
              </a:ext>
            </a:extLst>
          </p:cNvPr>
          <p:cNvSpPr txBox="1"/>
          <p:nvPr/>
        </p:nvSpPr>
        <p:spPr>
          <a:xfrm>
            <a:off x="1651300" y="1726447"/>
            <a:ext cx="330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26</a:t>
            </a:r>
          </a:p>
          <a:p>
            <a:pPr algn="ctr"/>
            <a:r>
              <a:rPr lang="pt-BR" sz="2400" dirty="0"/>
              <a:t>Estilos Principais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8777CC1-283A-C199-267C-43C0F0CCFFD5}"/>
              </a:ext>
            </a:extLst>
          </p:cNvPr>
          <p:cNvSpPr txBox="1"/>
          <p:nvPr/>
        </p:nvSpPr>
        <p:spPr>
          <a:xfrm>
            <a:off x="7390140" y="1700114"/>
            <a:ext cx="3309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08</a:t>
            </a:r>
          </a:p>
          <a:p>
            <a:pPr algn="ctr"/>
            <a:r>
              <a:rPr lang="pt-BR" sz="2400" dirty="0"/>
              <a:t>Estilos Secundários 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9DAA890D-863A-7A07-0763-A688DEC7B64A}"/>
              </a:ext>
            </a:extLst>
          </p:cNvPr>
          <p:cNvCxnSpPr/>
          <p:nvPr/>
        </p:nvCxnSpPr>
        <p:spPr>
          <a:xfrm>
            <a:off x="6248400" y="1726448"/>
            <a:ext cx="0" cy="4370521"/>
          </a:xfrm>
          <a:prstGeom prst="line">
            <a:avLst/>
          </a:prstGeom>
          <a:ln w="38100">
            <a:solidFill>
              <a:srgbClr val="D1D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46594ADF-E81F-B5D2-A2F7-6943D382D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9" y="2424073"/>
            <a:ext cx="5707611" cy="4078327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FD2DF074-3BB8-0370-6339-A98FACC98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205" y="2579727"/>
            <a:ext cx="4472095" cy="39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3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8ADC6-EB82-36CE-7D4A-E07DE569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133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Insight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3A300B-8860-BD4A-D49C-8F6BEB1954DA}"/>
              </a:ext>
            </a:extLst>
          </p:cNvPr>
          <p:cNvSpPr txBox="1"/>
          <p:nvPr/>
        </p:nvSpPr>
        <p:spPr>
          <a:xfrm>
            <a:off x="1228099" y="2420601"/>
            <a:ext cx="92641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Análise dos estilos musicais mais tocados:</a:t>
            </a:r>
          </a:p>
          <a:p>
            <a:r>
              <a:rPr lang="pt-BR" sz="2400" dirty="0"/>
              <a:t>           Top 5 -  Estilo principal e secundário.</a:t>
            </a:r>
          </a:p>
          <a:p>
            <a:endParaRPr lang="pt-BR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Análise dos melhores artistas por estilo.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pt-BR" sz="2400" dirty="0"/>
              <a:t>Análise de artistas similares.</a:t>
            </a:r>
          </a:p>
          <a:p>
            <a:endParaRPr lang="pt-BR" sz="2400" dirty="0">
              <a:solidFill>
                <a:srgbClr val="FF0000"/>
              </a:solidFill>
            </a:endParaRPr>
          </a:p>
          <a:p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CED605-9C00-9F3A-D3A9-967CC045C984}"/>
              </a:ext>
            </a:extLst>
          </p:cNvPr>
          <p:cNvSpPr txBox="1"/>
          <p:nvPr/>
        </p:nvSpPr>
        <p:spPr>
          <a:xfrm>
            <a:off x="9763127" y="517534"/>
            <a:ext cx="2152651" cy="595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400"/>
            </a:pPr>
            <a:r>
              <a:rPr lang="pt-BR" sz="1867" b="1" dirty="0">
                <a:solidFill>
                  <a:srgbClr val="A5B7C6"/>
                </a:solidFill>
              </a:rPr>
              <a:t>Four         Show</a:t>
            </a:r>
          </a:p>
          <a:p>
            <a:pPr algn="ctr">
              <a:buSzPts val="1400"/>
            </a:pPr>
            <a:endParaRPr lang="pt-BR" sz="1400" b="1" dirty="0">
              <a:solidFill>
                <a:srgbClr val="A5B7C6"/>
              </a:solidFill>
            </a:endParaRPr>
          </a:p>
        </p:txBody>
      </p:sp>
      <p:sp>
        <p:nvSpPr>
          <p:cNvPr id="7" name="Google Shape;12529;p76">
            <a:extLst>
              <a:ext uri="{FF2B5EF4-FFF2-40B4-BE49-F238E27FC236}">
                <a16:creationId xmlns:a16="http://schemas.microsoft.com/office/drawing/2014/main" id="{9FC4372B-47EB-E8D1-9878-27AAB719BA91}"/>
              </a:ext>
            </a:extLst>
          </p:cNvPr>
          <p:cNvSpPr/>
          <p:nvPr/>
        </p:nvSpPr>
        <p:spPr>
          <a:xfrm>
            <a:off x="10665994" y="446952"/>
            <a:ext cx="346916" cy="452381"/>
          </a:xfrm>
          <a:custGeom>
            <a:avLst/>
            <a:gdLst/>
            <a:ahLst/>
            <a:cxnLst/>
            <a:rect l="l" t="t" r="r" b="b"/>
            <a:pathLst>
              <a:path w="10776" h="14052" extrusionOk="0">
                <a:moveTo>
                  <a:pt x="5388" y="0"/>
                </a:moveTo>
                <a:cubicBezTo>
                  <a:pt x="3939" y="0"/>
                  <a:pt x="2741" y="1071"/>
                  <a:pt x="2552" y="2489"/>
                </a:cubicBezTo>
                <a:lnTo>
                  <a:pt x="4569" y="2489"/>
                </a:lnTo>
                <a:cubicBezTo>
                  <a:pt x="4789" y="2489"/>
                  <a:pt x="5010" y="2678"/>
                  <a:pt x="5010" y="2867"/>
                </a:cubicBezTo>
                <a:cubicBezTo>
                  <a:pt x="5010" y="3056"/>
                  <a:pt x="4789" y="3277"/>
                  <a:pt x="4569" y="3277"/>
                </a:cubicBezTo>
                <a:lnTo>
                  <a:pt x="2489" y="3277"/>
                </a:lnTo>
                <a:lnTo>
                  <a:pt x="2489" y="4096"/>
                </a:lnTo>
                <a:lnTo>
                  <a:pt x="4569" y="4096"/>
                </a:lnTo>
                <a:cubicBezTo>
                  <a:pt x="4789" y="4096"/>
                  <a:pt x="5010" y="4285"/>
                  <a:pt x="5010" y="4537"/>
                </a:cubicBezTo>
                <a:cubicBezTo>
                  <a:pt x="5010" y="4757"/>
                  <a:pt x="4789" y="4915"/>
                  <a:pt x="4569" y="4915"/>
                </a:cubicBezTo>
                <a:lnTo>
                  <a:pt x="2489" y="4915"/>
                </a:lnTo>
                <a:lnTo>
                  <a:pt x="2489" y="5734"/>
                </a:lnTo>
                <a:lnTo>
                  <a:pt x="4569" y="5734"/>
                </a:lnTo>
                <a:cubicBezTo>
                  <a:pt x="4789" y="5734"/>
                  <a:pt x="5010" y="5955"/>
                  <a:pt x="5010" y="6144"/>
                </a:cubicBezTo>
                <a:cubicBezTo>
                  <a:pt x="5010" y="6396"/>
                  <a:pt x="4789" y="6585"/>
                  <a:pt x="4569" y="6585"/>
                </a:cubicBezTo>
                <a:lnTo>
                  <a:pt x="2552" y="6585"/>
                </a:lnTo>
                <a:cubicBezTo>
                  <a:pt x="2741" y="7845"/>
                  <a:pt x="3750" y="8822"/>
                  <a:pt x="5010" y="9011"/>
                </a:cubicBezTo>
                <a:lnTo>
                  <a:pt x="5010" y="9861"/>
                </a:lnTo>
                <a:cubicBezTo>
                  <a:pt x="2804" y="9641"/>
                  <a:pt x="1072" y="7876"/>
                  <a:pt x="851" y="5671"/>
                </a:cubicBezTo>
                <a:lnTo>
                  <a:pt x="851" y="5671"/>
                </a:lnTo>
                <a:cubicBezTo>
                  <a:pt x="977" y="5703"/>
                  <a:pt x="1135" y="5734"/>
                  <a:pt x="1261" y="5734"/>
                </a:cubicBezTo>
                <a:cubicBezTo>
                  <a:pt x="1418" y="5734"/>
                  <a:pt x="1544" y="5703"/>
                  <a:pt x="1702" y="5671"/>
                </a:cubicBezTo>
                <a:lnTo>
                  <a:pt x="1702" y="3340"/>
                </a:lnTo>
                <a:cubicBezTo>
                  <a:pt x="1576" y="3308"/>
                  <a:pt x="1418" y="3277"/>
                  <a:pt x="1261" y="3277"/>
                </a:cubicBezTo>
                <a:cubicBezTo>
                  <a:pt x="599" y="3277"/>
                  <a:pt x="0" y="3812"/>
                  <a:pt x="0" y="4537"/>
                </a:cubicBezTo>
                <a:lnTo>
                  <a:pt x="0" y="5356"/>
                </a:lnTo>
                <a:cubicBezTo>
                  <a:pt x="0" y="8191"/>
                  <a:pt x="2206" y="10523"/>
                  <a:pt x="4947" y="10712"/>
                </a:cubicBezTo>
                <a:lnTo>
                  <a:pt x="4947" y="11657"/>
                </a:lnTo>
                <a:cubicBezTo>
                  <a:pt x="4002" y="11846"/>
                  <a:pt x="3308" y="12697"/>
                  <a:pt x="3308" y="13673"/>
                </a:cubicBezTo>
                <a:cubicBezTo>
                  <a:pt x="3308" y="13894"/>
                  <a:pt x="3497" y="14051"/>
                  <a:pt x="3750" y="14051"/>
                </a:cubicBezTo>
                <a:lnTo>
                  <a:pt x="7058" y="14051"/>
                </a:lnTo>
                <a:cubicBezTo>
                  <a:pt x="7278" y="14051"/>
                  <a:pt x="7436" y="13862"/>
                  <a:pt x="7436" y="13673"/>
                </a:cubicBezTo>
                <a:cubicBezTo>
                  <a:pt x="7436" y="12697"/>
                  <a:pt x="6743" y="11815"/>
                  <a:pt x="5797" y="11657"/>
                </a:cubicBezTo>
                <a:lnTo>
                  <a:pt x="5797" y="10712"/>
                </a:lnTo>
                <a:cubicBezTo>
                  <a:pt x="8570" y="10523"/>
                  <a:pt x="10775" y="8191"/>
                  <a:pt x="10775" y="5356"/>
                </a:cubicBezTo>
                <a:lnTo>
                  <a:pt x="10775" y="4537"/>
                </a:lnTo>
                <a:cubicBezTo>
                  <a:pt x="10775" y="3875"/>
                  <a:pt x="10240" y="3277"/>
                  <a:pt x="9515" y="3277"/>
                </a:cubicBezTo>
                <a:cubicBezTo>
                  <a:pt x="9357" y="3277"/>
                  <a:pt x="9263" y="3308"/>
                  <a:pt x="9137" y="3340"/>
                </a:cubicBezTo>
                <a:lnTo>
                  <a:pt x="9137" y="5671"/>
                </a:lnTo>
                <a:cubicBezTo>
                  <a:pt x="9263" y="5703"/>
                  <a:pt x="9420" y="5734"/>
                  <a:pt x="9515" y="5734"/>
                </a:cubicBezTo>
                <a:cubicBezTo>
                  <a:pt x="9672" y="5734"/>
                  <a:pt x="9798" y="5703"/>
                  <a:pt x="9925" y="5671"/>
                </a:cubicBezTo>
                <a:lnTo>
                  <a:pt x="9925" y="5671"/>
                </a:lnTo>
                <a:cubicBezTo>
                  <a:pt x="9767" y="7876"/>
                  <a:pt x="8003" y="9641"/>
                  <a:pt x="5797" y="9861"/>
                </a:cubicBezTo>
                <a:lnTo>
                  <a:pt x="5797" y="9011"/>
                </a:lnTo>
                <a:cubicBezTo>
                  <a:pt x="7058" y="8822"/>
                  <a:pt x="8034" y="7845"/>
                  <a:pt x="8223" y="6585"/>
                </a:cubicBezTo>
                <a:lnTo>
                  <a:pt x="6207" y="6585"/>
                </a:lnTo>
                <a:cubicBezTo>
                  <a:pt x="5986" y="6585"/>
                  <a:pt x="5829" y="6396"/>
                  <a:pt x="5829" y="6144"/>
                </a:cubicBezTo>
                <a:cubicBezTo>
                  <a:pt x="5829" y="5892"/>
                  <a:pt x="6018" y="5734"/>
                  <a:pt x="6207" y="5734"/>
                </a:cubicBezTo>
                <a:lnTo>
                  <a:pt x="8318" y="5734"/>
                </a:lnTo>
                <a:lnTo>
                  <a:pt x="8318" y="4915"/>
                </a:lnTo>
                <a:lnTo>
                  <a:pt x="6207" y="4915"/>
                </a:lnTo>
                <a:cubicBezTo>
                  <a:pt x="5986" y="4915"/>
                  <a:pt x="5829" y="4726"/>
                  <a:pt x="5829" y="4537"/>
                </a:cubicBezTo>
                <a:cubicBezTo>
                  <a:pt x="5829" y="4285"/>
                  <a:pt x="6018" y="4096"/>
                  <a:pt x="6207" y="4096"/>
                </a:cubicBezTo>
                <a:lnTo>
                  <a:pt x="8318" y="4096"/>
                </a:lnTo>
                <a:lnTo>
                  <a:pt x="8318" y="3277"/>
                </a:lnTo>
                <a:lnTo>
                  <a:pt x="6207" y="3277"/>
                </a:lnTo>
                <a:cubicBezTo>
                  <a:pt x="5986" y="3277"/>
                  <a:pt x="5829" y="3056"/>
                  <a:pt x="5829" y="2867"/>
                </a:cubicBezTo>
                <a:cubicBezTo>
                  <a:pt x="5829" y="2678"/>
                  <a:pt x="6018" y="2489"/>
                  <a:pt x="6207" y="2489"/>
                </a:cubicBezTo>
                <a:lnTo>
                  <a:pt x="8223" y="2489"/>
                </a:lnTo>
                <a:cubicBezTo>
                  <a:pt x="8034" y="1071"/>
                  <a:pt x="6806" y="0"/>
                  <a:pt x="538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8" name="Imagem 7" descr="Uma imagem contendo Diagrama&#10;&#10;Descrição gerada automaticamente">
            <a:extLst>
              <a:ext uri="{FF2B5EF4-FFF2-40B4-BE49-F238E27FC236}">
                <a16:creationId xmlns:a16="http://schemas.microsoft.com/office/drawing/2014/main" id="{B44B420A-7949-8B26-BE90-34EC9D6A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927" y="1444283"/>
            <a:ext cx="3784501" cy="48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3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1027</Words>
  <Application>Microsoft Office PowerPoint</Application>
  <PresentationFormat>Widescreen</PresentationFormat>
  <Paragraphs>270</Paragraphs>
  <Slides>22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0" baseType="lpstr">
      <vt:lpstr>Aller</vt:lpstr>
      <vt:lpstr>Arial</vt:lpstr>
      <vt:lpstr>Arial </vt:lpstr>
      <vt:lpstr>Calibri</vt:lpstr>
      <vt:lpstr>Calibri Light</vt:lpstr>
      <vt:lpstr>Roboto</vt:lpstr>
      <vt:lpstr>Roboto Medium</vt:lpstr>
      <vt:lpstr>Tema do Office</vt:lpstr>
      <vt:lpstr>Projeto Integrador </vt:lpstr>
      <vt:lpstr>Empresa </vt:lpstr>
      <vt:lpstr>   Portfolio</vt:lpstr>
      <vt:lpstr>Análise Exploratória de Dados</vt:lpstr>
      <vt:lpstr>Objetivo </vt:lpstr>
      <vt:lpstr>Propósito</vt:lpstr>
      <vt:lpstr>Dataset </vt:lpstr>
      <vt:lpstr>Estilos</vt:lpstr>
      <vt:lpstr>Insight</vt:lpstr>
      <vt:lpstr>  INSIGHT  </vt:lpstr>
      <vt:lpstr>INSIGHT  </vt:lpstr>
      <vt:lpstr>INSIGHT  Análise de artistas similares </vt:lpstr>
      <vt:lpstr>INSIGHT</vt:lpstr>
      <vt:lpstr>Modelo de Recomendação</vt:lpstr>
      <vt:lpstr>DEMONSTRAÇÃO DO OBJETIVO ESPECIFICO  </vt:lpstr>
      <vt:lpstr>DEMONSTRAÇÃO DO OBJETIVO ESPECIFICO Recomendação de Artistas para Bares </vt:lpstr>
      <vt:lpstr>Recomendação de Artistas para Bares. </vt:lpstr>
      <vt:lpstr>Recomendação de Artistas para Bares. </vt:lpstr>
      <vt:lpstr>DEPLOY</vt:lpstr>
      <vt:lpstr>Recomendação de Artistas para Bares</vt:lpstr>
      <vt:lpstr> Agradecemos por essa jornada, onde buscamos conhecimento juntos”</vt:lpstr>
      <vt:lpstr>    Equipe Grupo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Integrador </dc:title>
  <dc:creator>Nilva Pires</dc:creator>
  <cp:lastModifiedBy>Nilva Pires</cp:lastModifiedBy>
  <cp:revision>3</cp:revision>
  <dcterms:created xsi:type="dcterms:W3CDTF">2023-04-11T16:51:36Z</dcterms:created>
  <dcterms:modified xsi:type="dcterms:W3CDTF">2023-04-11T18:01:02Z</dcterms:modified>
</cp:coreProperties>
</file>